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</p:sldIdLst>
  <p:sldSz cx="9144000" cy="6858000" type="screen4x3"/>
  <p:notesSz cx="7102475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TblMdw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506\report\TblMdw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1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ผู้ป่วยจำแนก</a:t>
            </a:r>
            <a:r>
              <a:rPr lang="th-TH" sz="1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รายสัปดาห์   จ.ยโสธร</a:t>
            </a:r>
          </a:p>
          <a:p>
            <a:pPr>
              <a:defRPr sz="1600" b="1" i="0" u="none" strike="noStrike" baseline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r>
              <a:rPr lang="th-TH" sz="1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 2560  </a:t>
            </a:r>
            <a:r>
              <a:rPr lang="th-TH" sz="1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เทียบกับ</a:t>
            </a:r>
            <a:r>
              <a:rPr lang="th-TH" sz="16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ค่ามัธยฐาน 5 ปี ย้อนหลัง </a:t>
            </a:r>
          </a:p>
        </c:rich>
      </c:tx>
      <c:layout>
        <c:manualLayout>
          <c:xMode val="edge"/>
          <c:yMode val="edge"/>
          <c:x val="0.10067941619941456"/>
          <c:y val="0.2425454185565230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570701994598529E-2"/>
          <c:y val="0.22795746798863409"/>
          <c:w val="0.86574934383202129"/>
          <c:h val="0.52473228480402556"/>
        </c:manualLayout>
      </c:layout>
      <c:scatterChart>
        <c:scatterStyle val="smoothMarker"/>
        <c:ser>
          <c:idx val="0"/>
          <c:order val="0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solidFill>
                <a:srgbClr val="0000DA"/>
              </a:solidFill>
              <a:prstDash val="solid"/>
            </a:ln>
          </c:spPr>
          <c:marker>
            <c:symbol val="none"/>
          </c:marker>
          <c:yVal>
            <c:numRef>
              <c:f>Sheet1!$C$9:$BB$9</c:f>
              <c:numCache>
                <c:formatCode>General</c:formatCode>
                <c:ptCount val="5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6</c:v>
                </c:pt>
                <c:pt idx="11">
                  <c:v>5</c:v>
                </c:pt>
                <c:pt idx="12">
                  <c:v>7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4</c:v>
                </c:pt>
                <c:pt idx="21">
                  <c:v>5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3</c:v>
                </c:pt>
                <c:pt idx="26">
                  <c:v>4</c:v>
                </c:pt>
                <c:pt idx="27">
                  <c:v>6</c:v>
                </c:pt>
                <c:pt idx="28">
                  <c:v>3</c:v>
                </c:pt>
                <c:pt idx="29">
                  <c:v>4</c:v>
                </c:pt>
                <c:pt idx="30">
                  <c:v>8</c:v>
                </c:pt>
                <c:pt idx="31">
                  <c:v>7</c:v>
                </c:pt>
                <c:pt idx="32">
                  <c:v>5</c:v>
                </c:pt>
                <c:pt idx="33">
                  <c:v>7</c:v>
                </c:pt>
                <c:pt idx="34">
                  <c:v>7</c:v>
                </c:pt>
                <c:pt idx="35">
                  <c:v>11</c:v>
                </c:pt>
                <c:pt idx="36">
                  <c:v>11</c:v>
                </c:pt>
                <c:pt idx="37">
                  <c:v>15</c:v>
                </c:pt>
                <c:pt idx="38">
                  <c:v>6</c:v>
                </c:pt>
                <c:pt idx="39">
                  <c:v>8</c:v>
                </c:pt>
                <c:pt idx="40">
                  <c:v>6</c:v>
                </c:pt>
                <c:pt idx="41">
                  <c:v>3</c:v>
                </c:pt>
                <c:pt idx="42">
                  <c:v>1</c:v>
                </c:pt>
                <c:pt idx="43">
                  <c:v>4</c:v>
                </c:pt>
                <c:pt idx="44">
                  <c:v>3</c:v>
                </c:pt>
                <c:pt idx="45">
                  <c:v>5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1</c:v>
                </c:pt>
                <c:pt idx="50">
                  <c:v>6</c:v>
                </c:pt>
                <c:pt idx="51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2560</c:v>
                </c:pt>
              </c:strCache>
            </c:strRef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none"/>
          </c:marker>
          <c:yVal>
            <c:numRef>
              <c:f>Sheet1!$C$10:$BB$10</c:f>
              <c:numCache>
                <c:formatCode>General</c:formatCode>
                <c:ptCount val="52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</c:numCache>
            </c:numRef>
          </c:yVal>
          <c:smooth val="1"/>
        </c:ser>
        <c:axId val="76953088"/>
        <c:axId val="76955008"/>
      </c:scatterChart>
      <c:valAx>
        <c:axId val="76953088"/>
        <c:scaling>
          <c:orientation val="minMax"/>
          <c:max val="52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th-TH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สัปดาห์</a:t>
                </a:r>
              </a:p>
            </c:rich>
          </c:tx>
          <c:layout>
            <c:manualLayout>
              <c:xMode val="edge"/>
              <c:yMode val="edge"/>
              <c:x val="0.51480501858148586"/>
              <c:y val="0.871686394039454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76955008"/>
        <c:crosses val="autoZero"/>
        <c:crossBetween val="midCat"/>
        <c:majorUnit val="2"/>
        <c:minorUnit val="1"/>
      </c:valAx>
      <c:valAx>
        <c:axId val="769550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r>
                  <a:rPr lang="th-TH" sz="1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9.0091981739118671E-3"/>
              <c:y val="0.320430784861569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769530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298873578302703"/>
          <c:y val="0.24229435836649477"/>
          <c:w val="0.17294422942894849"/>
          <c:h val="0.23727621144131186"/>
        </c:manualLayout>
      </c:layout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th-TH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9.281867891513558E-2"/>
          <c:y val="0.11143745320144136"/>
          <c:w val="0.87645941895055013"/>
          <c:h val="0.63697731322953033"/>
        </c:manualLayout>
      </c:layout>
      <c:scatterChart>
        <c:scatterStyle val="smoothMarker"/>
        <c:ser>
          <c:idx val="0"/>
          <c:order val="0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Sheet1!$C$9:$BB$9</c:f>
              <c:numCache>
                <c:formatCode>General</c:formatCode>
                <c:ptCount val="52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9</c:v>
                </c:pt>
                <c:pt idx="22">
                  <c:v>5</c:v>
                </c:pt>
                <c:pt idx="23">
                  <c:v>7</c:v>
                </c:pt>
                <c:pt idx="24">
                  <c:v>8</c:v>
                </c:pt>
                <c:pt idx="25">
                  <c:v>13</c:v>
                </c:pt>
                <c:pt idx="26">
                  <c:v>5</c:v>
                </c:pt>
                <c:pt idx="27">
                  <c:v>16</c:v>
                </c:pt>
                <c:pt idx="28">
                  <c:v>20</c:v>
                </c:pt>
                <c:pt idx="29">
                  <c:v>18</c:v>
                </c:pt>
                <c:pt idx="30">
                  <c:v>15</c:v>
                </c:pt>
                <c:pt idx="31">
                  <c:v>13</c:v>
                </c:pt>
                <c:pt idx="32">
                  <c:v>11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10</c:v>
                </c:pt>
                <c:pt idx="37">
                  <c:v>10</c:v>
                </c:pt>
                <c:pt idx="38">
                  <c:v>9</c:v>
                </c:pt>
                <c:pt idx="39">
                  <c:v>9</c:v>
                </c:pt>
                <c:pt idx="40">
                  <c:v>7</c:v>
                </c:pt>
                <c:pt idx="41">
                  <c:v>6</c:v>
                </c:pt>
                <c:pt idx="42">
                  <c:v>6</c:v>
                </c:pt>
                <c:pt idx="43">
                  <c:v>3</c:v>
                </c:pt>
                <c:pt idx="44">
                  <c:v>5</c:v>
                </c:pt>
                <c:pt idx="45">
                  <c:v>7</c:v>
                </c:pt>
                <c:pt idx="46">
                  <c:v>4</c:v>
                </c:pt>
                <c:pt idx="47">
                  <c:v>4</c:v>
                </c:pt>
                <c:pt idx="48">
                  <c:v>6</c:v>
                </c:pt>
                <c:pt idx="49">
                  <c:v>4</c:v>
                </c:pt>
                <c:pt idx="50">
                  <c:v>9</c:v>
                </c:pt>
                <c:pt idx="51">
                  <c:v>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2560</c:v>
                </c:pt>
              </c:strCache>
            </c:strRef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Sheet1!$C$10:$BB$10</c:f>
              <c:numCache>
                <c:formatCode>General</c:formatCode>
                <c:ptCount val="52"/>
                <c:pt idx="0">
                  <c:v>15</c:v>
                </c:pt>
                <c:pt idx="1">
                  <c:v>21</c:v>
                </c:pt>
                <c:pt idx="2">
                  <c:v>28</c:v>
                </c:pt>
                <c:pt idx="3">
                  <c:v>19</c:v>
                </c:pt>
                <c:pt idx="4">
                  <c:v>11</c:v>
                </c:pt>
                <c:pt idx="5">
                  <c:v>21</c:v>
                </c:pt>
                <c:pt idx="6">
                  <c:v>3</c:v>
                </c:pt>
              </c:numCache>
            </c:numRef>
          </c:yVal>
          <c:smooth val="1"/>
        </c:ser>
        <c:axId val="77177600"/>
        <c:axId val="83960576"/>
      </c:scatterChart>
      <c:valAx>
        <c:axId val="77177600"/>
        <c:scaling>
          <c:orientation val="minMax"/>
          <c:max val="5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สัปดาห์</a:t>
                </a:r>
              </a:p>
            </c:rich>
          </c:tx>
          <c:layout>
            <c:manualLayout>
              <c:xMode val="edge"/>
              <c:yMode val="edge"/>
              <c:x val="0.3689806197378771"/>
              <c:y val="0.8537002041411491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th-TH"/>
          </a:p>
        </c:txPr>
        <c:crossAx val="83960576"/>
        <c:crosses val="autoZero"/>
        <c:crossBetween val="midCat"/>
        <c:majorUnit val="2"/>
        <c:minorUnit val="1"/>
      </c:valAx>
      <c:valAx>
        <c:axId val="83960576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369897596818842E-2"/>
              <c:y val="0.220125149080928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th-TH"/>
          </a:p>
        </c:txPr>
        <c:crossAx val="771776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256105234869542"/>
          <c:y val="0.10780344123651214"/>
          <c:w val="0.21780610941271777"/>
          <c:h val="0.31887722368037336"/>
        </c:manualLayout>
      </c:layout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4FBF-25E5-4F91-B74C-1BA92126EA90}" type="datetimeFigureOut">
              <a:rPr lang="th-TH" smtClean="0"/>
              <a:pPr/>
              <a:t>21/02/60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77DD-D61A-49F2-ABE1-FCEAD876190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3684603"/>
          </a:xfrm>
        </p:spPr>
        <p:txBody>
          <a:bodyPr>
            <a:noAutofit/>
          </a:bodyPr>
          <a:lstStyle/>
          <a:p>
            <a: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b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โรคติดต่อที่สำคัญ</a:t>
            </a:r>
            <a:br>
              <a:rPr lang="th-TH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7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สถานการณ์โรคไข้หวัดใหญ่</a:t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1 ม.ค. 60 –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ก.พ.60 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85720" y="2143116"/>
          <a:ext cx="8501122" cy="407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85860"/>
            <a:ext cx="862447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ระดับประเทศ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จำนวนทั้งสิ้น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8,976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  อัตราป่วย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13.72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  ไม่มีรายงานผู้ป่วยเสียชีวิต</a:t>
            </a:r>
          </a:p>
          <a:p>
            <a:pPr lvl="0" fontAlgn="base">
              <a:spcBef>
                <a:spcPts val="1800"/>
              </a:spcBef>
              <a:spcAft>
                <a:spcPct val="0"/>
              </a:spcAft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จังหวัดยโสธร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จำนวนทั้งสิ้น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ราย  อัตราป่วย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4.64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  ไม่มีรายงานผู้ป่วยเสียชีวิต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ผู้ป่วยส่วนใหญ่ อยู่ในกลุ่มอายุต่ำกว่า 10 ปี (ร้อยละ 45) รองลงมา อายุ 45-54 ปี (ร้อยละ 16)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28596" y="114298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37960"/>
          <a:stretch>
            <a:fillRect/>
          </a:stretch>
        </p:blipFill>
        <p:spPr bwMode="auto">
          <a:xfrm>
            <a:off x="4571999" y="1178610"/>
            <a:ext cx="4572001" cy="567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079" t="12695" r="54912" b="13086"/>
          <a:stretch>
            <a:fillRect/>
          </a:stretch>
        </p:blipFill>
        <p:spPr bwMode="auto">
          <a:xfrm>
            <a:off x="323564" y="1126271"/>
            <a:ext cx="4534188" cy="573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78029"/>
          <a:stretch>
            <a:fillRect/>
          </a:stretch>
        </p:blipFill>
        <p:spPr bwMode="auto">
          <a:xfrm>
            <a:off x="6286512" y="4929198"/>
            <a:ext cx="2385554" cy="10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สัดส่วนผู้ป่วยอาการคล้ายไข้หวัดใหญ่(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ILI)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เปรียบเทียบกับอัตราป่วยด้วยโรคไข้หวัดใหญ่</a:t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ม.ค. 60 –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ก.พ.60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57161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ILI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15001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357422" y="2857496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7143768" y="2786058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่วนโค้ง 10"/>
          <p:cNvSpPr/>
          <p:nvPr/>
        </p:nvSpPr>
        <p:spPr>
          <a:xfrm rot="19748585">
            <a:off x="2881928" y="2524747"/>
            <a:ext cx="1285884" cy="1285884"/>
          </a:xfrm>
          <a:prstGeom prst="arc">
            <a:avLst>
              <a:gd name="adj1" fmla="val 14306516"/>
              <a:gd name="adj2" fmla="val 1876581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่วนโค้ง 11"/>
          <p:cNvSpPr/>
          <p:nvPr/>
        </p:nvSpPr>
        <p:spPr>
          <a:xfrm rot="19748585">
            <a:off x="7619361" y="2381870"/>
            <a:ext cx="1285884" cy="1285884"/>
          </a:xfrm>
          <a:prstGeom prst="arc">
            <a:avLst>
              <a:gd name="adj1" fmla="val 14306516"/>
              <a:gd name="adj2" fmla="val 18148658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รูปภาพ 13" descr="S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5" name="ตัวเชื่อมต่อตรง 14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394" t="10742" r="31369" b="9179"/>
          <a:stretch>
            <a:fillRect/>
          </a:stretch>
        </p:blipFill>
        <p:spPr bwMode="auto">
          <a:xfrm>
            <a:off x="0" y="1214422"/>
            <a:ext cx="44273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529" t="10937" r="31881" b="8984"/>
          <a:stretch>
            <a:fillRect/>
          </a:stretch>
        </p:blipFill>
        <p:spPr bwMode="auto">
          <a:xfrm>
            <a:off x="4643406" y="1071546"/>
            <a:ext cx="428631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85786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อัตราป่วยด้วยโรคไข้หวัดใหญ่ จ.ยโสธร</a:t>
            </a:r>
            <a:b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 ม.ค. 60 –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kumimoji="0" lang="th-TH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ก.พ.60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รายอำเภอ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142873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รายตำบล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r="26312" b="8824"/>
          <a:stretch>
            <a:fillRect/>
          </a:stretch>
        </p:blipFill>
        <p:spPr bwMode="auto">
          <a:xfrm>
            <a:off x="2928926" y="2215415"/>
            <a:ext cx="6215074" cy="464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สถานการณ์ไข้หวัดนก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(H7N9)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(จาก 1 ก.พ. 56 - 8 ก.พ. 60)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0034" y="1285860"/>
            <a:ext cx="864396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ผู้ป่วยยืนยัน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1,115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เสียชีวิต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379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ในประเทศไทยยังไม่พบผู้ป่วยยืนยัน</a:t>
            </a:r>
          </a:p>
          <a:p>
            <a:pPr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ปัจจุบันการระบาดอยู่ในประเทศจีน และเขตปกครองพิเศษ โดยพบผู้ป่วยยืนยันเมื่อเดือน ม.ค. 60  จำนวน 109 ราย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808" y="421591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= </a:t>
            </a:r>
            <a:r>
              <a:rPr lang="th-TH" sz="2000" dirty="0" smtClean="0"/>
              <a:t>พบเชื้อในสัตว์/สิ่งแวดล้อม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= </a:t>
            </a:r>
            <a:r>
              <a:rPr lang="th-TH" sz="2000" dirty="0" smtClean="0"/>
              <a:t>ผู้ป่วยรายใหม่</a:t>
            </a:r>
            <a:r>
              <a:rPr lang="en-US" sz="2000" dirty="0" smtClean="0"/>
              <a:t> </a:t>
            </a:r>
            <a:r>
              <a:rPr lang="th-TH" sz="2000" dirty="0" smtClean="0"/>
              <a:t>เมือเดือน ม.ค. 60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= </a:t>
            </a:r>
            <a:r>
              <a:rPr lang="th-TH" sz="2000" dirty="0" smtClean="0"/>
              <a:t>พบเชื้อในสัตว์/สิ่งแวดล้อม เมื่อเดือน ต.ค. 59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= </a:t>
            </a:r>
            <a:r>
              <a:rPr lang="th-TH" sz="2000" dirty="0" smtClean="0"/>
              <a:t>ผู้ป่วย</a:t>
            </a:r>
            <a:r>
              <a:rPr lang="en-US" sz="2000" dirty="0" smtClean="0"/>
              <a:t> </a:t>
            </a:r>
            <a:r>
              <a:rPr lang="th-TH" sz="2000" dirty="0" smtClean="0"/>
              <a:t>เมือเดือน ต.ค. 59</a:t>
            </a:r>
          </a:p>
          <a:p>
            <a:pPr>
              <a:spcBef>
                <a:spcPts val="1800"/>
              </a:spcBef>
            </a:pPr>
            <a:endParaRPr lang="th-TH" sz="2000" dirty="0" smtClean="0"/>
          </a:p>
        </p:txBody>
      </p:sp>
      <p:sp>
        <p:nvSpPr>
          <p:cNvPr id="10" name="ข้าวหลามตัด 9"/>
          <p:cNvSpPr/>
          <p:nvPr/>
        </p:nvSpPr>
        <p:spPr>
          <a:xfrm>
            <a:off x="571472" y="4272188"/>
            <a:ext cx="144000" cy="25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571472" y="483072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571472" y="5901194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ข้าวหลามตัด 12"/>
          <p:cNvSpPr/>
          <p:nvPr/>
        </p:nvSpPr>
        <p:spPr>
          <a:xfrm>
            <a:off x="571472" y="5301554"/>
            <a:ext cx="144000" cy="252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ตัวเชื่อมต่อตรง 13"/>
          <p:cNvCxnSpPr/>
          <p:nvPr/>
        </p:nvCxnSpPr>
        <p:spPr>
          <a:xfrm>
            <a:off x="428596" y="114298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4942" y="450057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China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5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รูปภาพ 16" descr="S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109" y="6357958"/>
            <a:ext cx="590833" cy="387038"/>
          </a:xfrm>
          <a:prstGeom prst="rect">
            <a:avLst/>
          </a:prstGeom>
        </p:spPr>
      </p:pic>
      <p:cxnSp>
        <p:nvCxnSpPr>
          <p:cNvPr id="18" name="ตัวเชื่อมต่อตรง 17"/>
          <p:cNvCxnSpPr/>
          <p:nvPr/>
        </p:nvCxnSpPr>
        <p:spPr>
          <a:xfrm>
            <a:off x="1350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2943" t="10742" r="32467" b="9179"/>
          <a:stretch>
            <a:fillRect/>
          </a:stretch>
        </p:blipFill>
        <p:spPr bwMode="auto">
          <a:xfrm>
            <a:off x="5929322" y="1214422"/>
            <a:ext cx="3214678" cy="418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1" y="3429000"/>
          <a:ext cx="757239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สถานการณ์โรคมือเท้าปาก จ.ยโสธร</a:t>
            </a:r>
            <a:b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60-20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ก.พ.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th-TH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85860"/>
            <a:ext cx="50417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188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อัตราป่วย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21.88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ต่อ </a:t>
            </a:r>
            <a:r>
              <a:rPr kumimoji="0" lang="th-TH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แสนคน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ไม่มีผู้เสียชีวิต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ส่วนใหญ่พบในเด็ก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2-5 </a:t>
            </a:r>
            <a:r>
              <a:rPr lang="th-TH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S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11" name="ตัวเชื่อมต่อตรง 10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242889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ป่วยเป็นกลุ่มก้อนจำนวน  </a:t>
            </a: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b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(พบที่ อ.เมือง, กุดชุม, ป่าติ้ว, เลิงนกทา และไทยเจริญ)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ทั้งหมดพบการระบาดในศูนย์เด็กเล็ก</a:t>
            </a:r>
            <a:b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เชื้อที่มีการระบาดในพื้นที่ คือ  </a:t>
            </a:r>
            <a: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1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en-US" sz="2200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Coxsackie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1 </a:t>
            </a:r>
            <a:b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2) </a:t>
            </a:r>
            <a:r>
              <a:rPr lang="en-US" sz="2200" i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Enterovirus</a:t>
            </a:r>
            <a:r>
              <a:rPr lang="en-US" sz="22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71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417252" y="641313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ทีมตระหนักรู้สถานการณ์(</a:t>
            </a:r>
            <a:r>
              <a:rPr lang="en-US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SAT) </a:t>
            </a:r>
            <a:r>
              <a:rPr lang="th-TH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สำนักงานสาธารณสุขจังหวัดยโสธร</a:t>
            </a:r>
            <a:endParaRPr lang="th-TH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รูปภาพ 4" descr="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09" y="6357958"/>
            <a:ext cx="590833" cy="387038"/>
          </a:xfrm>
          <a:prstGeom prst="rect">
            <a:avLst/>
          </a:prstGeom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4003790" y="6341694"/>
            <a:ext cx="4929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1"/>
            <a:ext cx="9144000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สถานการณ์โรคมือเท้าปาก จ.ยโสธร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60-20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ก.พ.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16266215_1385781564807355_71003511869655903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2" y="1714488"/>
            <a:ext cx="2857518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 descr="16265864_279077129173998_1328812565801839660_n.jpg"/>
          <p:cNvPicPr>
            <a:picLocks noChangeAspect="1"/>
          </p:cNvPicPr>
          <p:nvPr/>
        </p:nvPicPr>
        <p:blipFill>
          <a:blip r:embed="rId4">
            <a:lum bright="20000" contrast="10000"/>
          </a:blip>
          <a:stretch>
            <a:fillRect/>
          </a:stretch>
        </p:blipFill>
        <p:spPr>
          <a:xfrm>
            <a:off x="4857752" y="3714752"/>
            <a:ext cx="3977024" cy="223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329</Words>
  <Application>Microsoft Office PowerPoint</Application>
  <PresentationFormat>นำเสนอทางหน้าจอ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ชุดรูปแบบของ Office</vt:lpstr>
      <vt:lpstr>สถานการณ์ โรคติดต่อที่สำคัญ </vt:lpstr>
      <vt:lpstr>สถานการณ์โรคไข้หวัดใหญ่  1 ม.ค. 60 – 20 ก.พ.60  </vt:lpstr>
      <vt:lpstr>สัดส่วนผู้ป่วยอาการคล้ายไข้หวัดใหญ่(ILI) เปรียบเทียบกับอัตราป่วยด้วยโรคไข้หวัดใหญ่ 1 ม.ค. 60 – 20 ก.พ.60</vt:lpstr>
      <vt:lpstr>ภาพนิ่ง 4</vt:lpstr>
      <vt:lpstr>สถานการณ์ไข้หวัดนก (H7N9) (จาก 1 ก.พ. 56 - 8 ก.พ. 60)</vt:lpstr>
      <vt:lpstr>สถานการณ์โรคมือเท้าปาก จ.ยโสธร 1 ม.ค. 60-20 ก.พ.60</vt:lpstr>
      <vt:lpstr>- ป่วยเป็นกลุ่มก้อนจำนวน  5  เหตุการณ์   (พบที่ อ.เมือง, กุดชุม, ป่าติ้ว, เลิงนกทา และไทยเจริญ) - ทั้งหมดพบการระบาดในศูนย์เด็กเล็ก - เชื้อที่มีการระบาดในพื้นที่ คือ       1) Coxsackie a 1        2) Enterovirus 71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สัดส่วนผู้ป่วยอาการคล้ายไข้หวัดใหญ่(ILI) เปรียบเทียบกับอัตราป่วยด้วยโรคไข้หวัดใหญ่ 1 ม.ค. 60 – 16 ก.พ.60</dc:title>
  <dc:creator>hitech</dc:creator>
  <cp:lastModifiedBy>hitech</cp:lastModifiedBy>
  <cp:revision>25</cp:revision>
  <dcterms:created xsi:type="dcterms:W3CDTF">2017-02-16T03:25:16Z</dcterms:created>
  <dcterms:modified xsi:type="dcterms:W3CDTF">2017-02-21T01:12:34Z</dcterms:modified>
</cp:coreProperties>
</file>