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1" r:id="rId3"/>
    <p:sldId id="262" r:id="rId4"/>
    <p:sldId id="259" r:id="rId5"/>
    <p:sldId id="256" r:id="rId6"/>
    <p:sldId id="257" r:id="rId7"/>
  </p:sldIdLst>
  <p:sldSz cx="9144000" cy="6858000" type="screen4x3"/>
  <p:notesSz cx="7102475" cy="10234613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12%20&#3591;&#3634;&#3609;&#3619;&#3632;&#3610;&#3634;&#3604;&#3623;&#3636;&#3607;&#3618;&#3634;\2-9%20%20&#3626;&#3606;&#3634;&#3609;&#3585;&#3634;&#3619;&#3603;&#3660;&#3650;&#3619;&#3588;\2560\HFM2017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12%20&#3591;&#3634;&#3609;&#3619;&#3632;&#3610;&#3634;&#3604;&#3623;&#3636;&#3607;&#3618;&#3634;\2-9%20%20&#3626;&#3606;&#3634;&#3609;&#3585;&#3634;&#3619;&#3603;&#3660;&#3650;&#3619;&#3588;\2560\Influ2017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h-TH"/>
  <c:chart>
    <c:autoTitleDeleted val="1"/>
    <c:plotArea>
      <c:layout>
        <c:manualLayout>
          <c:layoutTarget val="inner"/>
          <c:xMode val="edge"/>
          <c:yMode val="edge"/>
          <c:x val="0.12175860745456352"/>
          <c:y val="0.22795746798863409"/>
          <c:w val="0.8509350826766473"/>
          <c:h val="0.52473228480402556"/>
        </c:manualLayout>
      </c:layout>
      <c:lineChart>
        <c:grouping val="standard"/>
        <c:ser>
          <c:idx val="0"/>
          <c:order val="0"/>
          <c:tx>
            <c:strRef>
              <c:f>Sheet1!$B$9</c:f>
              <c:strCache>
                <c:ptCount val="1"/>
                <c:pt idx="0">
                  <c:v>Median</c:v>
                </c:pt>
              </c:strCache>
            </c:strRef>
          </c:tx>
          <c:spPr>
            <a:ln w="19050">
              <a:solidFill>
                <a:srgbClr val="000080"/>
              </a:solidFill>
              <a:prstDash val="solid"/>
            </a:ln>
          </c:spPr>
          <c:marker>
            <c:symbol val="x"/>
            <c:size val="6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val>
            <c:numRef>
              <c:f>Sheet1!$C$9:$BB$9</c:f>
              <c:numCache>
                <c:formatCode>General</c:formatCode>
                <c:ptCount val="52"/>
                <c:pt idx="0">
                  <c:v>5</c:v>
                </c:pt>
                <c:pt idx="1">
                  <c:v>7</c:v>
                </c:pt>
                <c:pt idx="2">
                  <c:v>5</c:v>
                </c:pt>
                <c:pt idx="3">
                  <c:v>4</c:v>
                </c:pt>
                <c:pt idx="4">
                  <c:v>6</c:v>
                </c:pt>
                <c:pt idx="5">
                  <c:v>5</c:v>
                </c:pt>
                <c:pt idx="6">
                  <c:v>7</c:v>
                </c:pt>
                <c:pt idx="7">
                  <c:v>5</c:v>
                </c:pt>
                <c:pt idx="8">
                  <c:v>6</c:v>
                </c:pt>
                <c:pt idx="9">
                  <c:v>5</c:v>
                </c:pt>
                <c:pt idx="10">
                  <c:v>3</c:v>
                </c:pt>
                <c:pt idx="11">
                  <c:v>3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0</c:v>
                </c:pt>
                <c:pt idx="16">
                  <c:v>2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3</c:v>
                </c:pt>
                <c:pt idx="21">
                  <c:v>9</c:v>
                </c:pt>
                <c:pt idx="22">
                  <c:v>5</c:v>
                </c:pt>
                <c:pt idx="23">
                  <c:v>7</c:v>
                </c:pt>
                <c:pt idx="24">
                  <c:v>8</c:v>
                </c:pt>
                <c:pt idx="25">
                  <c:v>13</c:v>
                </c:pt>
                <c:pt idx="26">
                  <c:v>5</c:v>
                </c:pt>
                <c:pt idx="27">
                  <c:v>16</c:v>
                </c:pt>
                <c:pt idx="28">
                  <c:v>20</c:v>
                </c:pt>
                <c:pt idx="29">
                  <c:v>18</c:v>
                </c:pt>
                <c:pt idx="30">
                  <c:v>15</c:v>
                </c:pt>
                <c:pt idx="31">
                  <c:v>13</c:v>
                </c:pt>
                <c:pt idx="32">
                  <c:v>11</c:v>
                </c:pt>
                <c:pt idx="33">
                  <c:v>9</c:v>
                </c:pt>
                <c:pt idx="34">
                  <c:v>9</c:v>
                </c:pt>
                <c:pt idx="35">
                  <c:v>9</c:v>
                </c:pt>
                <c:pt idx="36">
                  <c:v>10</c:v>
                </c:pt>
                <c:pt idx="37">
                  <c:v>10</c:v>
                </c:pt>
                <c:pt idx="38">
                  <c:v>9</c:v>
                </c:pt>
                <c:pt idx="39">
                  <c:v>9</c:v>
                </c:pt>
                <c:pt idx="40">
                  <c:v>7</c:v>
                </c:pt>
                <c:pt idx="41">
                  <c:v>6</c:v>
                </c:pt>
                <c:pt idx="42">
                  <c:v>6</c:v>
                </c:pt>
                <c:pt idx="43">
                  <c:v>3</c:v>
                </c:pt>
                <c:pt idx="44">
                  <c:v>5</c:v>
                </c:pt>
                <c:pt idx="45">
                  <c:v>7</c:v>
                </c:pt>
                <c:pt idx="46">
                  <c:v>4</c:v>
                </c:pt>
                <c:pt idx="47">
                  <c:v>4</c:v>
                </c:pt>
                <c:pt idx="48">
                  <c:v>6</c:v>
                </c:pt>
                <c:pt idx="49">
                  <c:v>4</c:v>
                </c:pt>
                <c:pt idx="50">
                  <c:v>9</c:v>
                </c:pt>
                <c:pt idx="51">
                  <c:v>4</c:v>
                </c:pt>
              </c:numCache>
            </c:numRef>
          </c:val>
        </c:ser>
        <c:ser>
          <c:idx val="1"/>
          <c:order val="1"/>
          <c:tx>
            <c:strRef>
              <c:f>Sheet1!$B$10</c:f>
              <c:strCache>
                <c:ptCount val="1"/>
                <c:pt idx="0">
                  <c:v>2560</c:v>
                </c:pt>
              </c:strCache>
            </c:strRef>
          </c:tx>
          <c:spPr>
            <a:ln w="25400">
              <a:solidFill>
                <a:srgbClr val="FF00FF"/>
              </a:solidFill>
              <a:prstDash val="solid"/>
            </a:ln>
          </c:spPr>
          <c:marker>
            <c:symbol val="circle"/>
            <c:size val="7"/>
            <c:spPr>
              <a:solidFill>
                <a:srgbClr val="FF00FF"/>
              </a:solidFill>
              <a:ln>
                <a:solidFill>
                  <a:srgbClr val="FF00FF"/>
                </a:solidFill>
                <a:prstDash val="solid"/>
              </a:ln>
            </c:spPr>
          </c:marker>
          <c:val>
            <c:numRef>
              <c:f>Sheet1!$C$10:$BB$10</c:f>
              <c:numCache>
                <c:formatCode>General</c:formatCode>
                <c:ptCount val="52"/>
                <c:pt idx="0">
                  <c:v>15</c:v>
                </c:pt>
                <c:pt idx="1">
                  <c:v>21</c:v>
                </c:pt>
                <c:pt idx="2">
                  <c:v>28</c:v>
                </c:pt>
                <c:pt idx="3">
                  <c:v>19</c:v>
                </c:pt>
                <c:pt idx="4">
                  <c:v>11</c:v>
                </c:pt>
                <c:pt idx="5">
                  <c:v>22</c:v>
                </c:pt>
                <c:pt idx="6">
                  <c:v>3</c:v>
                </c:pt>
                <c:pt idx="7">
                  <c:v>7</c:v>
                </c:pt>
              </c:numCache>
            </c:numRef>
          </c:val>
        </c:ser>
        <c:marker val="1"/>
        <c:axId val="67793280"/>
        <c:axId val="67795584"/>
      </c:lineChart>
      <c:catAx>
        <c:axId val="6779328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th-TH"/>
                  <a:t>สัปดาห์</a:t>
                </a:r>
              </a:p>
            </c:rich>
          </c:tx>
          <c:layout>
            <c:manualLayout>
              <c:xMode val="edge"/>
              <c:yMode val="edge"/>
              <c:x val="0.46892698487430229"/>
              <c:y val="0.88602336614450261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/>
            </a:pPr>
            <a:endParaRPr lang="th-TH"/>
          </a:p>
        </c:txPr>
        <c:crossAx val="67795584"/>
        <c:crosses val="autoZero"/>
        <c:auto val="1"/>
        <c:lblAlgn val="ctr"/>
        <c:lblOffset val="100"/>
        <c:tickLblSkip val="2"/>
        <c:tickMarkSkip val="1"/>
      </c:catAx>
      <c:valAx>
        <c:axId val="67795584"/>
        <c:scaling>
          <c:orientation val="minMax"/>
        </c:scaling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th-TH"/>
                  <a:t>จำนวนผู้ป่วย(ราย)</a:t>
                </a:r>
              </a:p>
            </c:rich>
          </c:tx>
          <c:layout>
            <c:manualLayout>
              <c:xMode val="edge"/>
              <c:yMode val="edge"/>
              <c:x val="1.9103039810349592E-2"/>
              <c:y val="0.18059119920346467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th-TH"/>
          </a:p>
        </c:txPr>
        <c:crossAx val="67793280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25235474096811339"/>
          <c:y val="0.30537679564248033"/>
          <c:w val="0.27212303587441222"/>
          <c:h val="0.12258090259766168"/>
        </c:manualLayout>
      </c:layout>
      <c:spPr>
        <a:solidFill>
          <a:srgbClr val="FFFFFF"/>
        </a:solidFill>
        <a:ln w="3175">
          <a:noFill/>
          <a:prstDash val="solid"/>
        </a:ln>
      </c:spPr>
    </c:legend>
    <c:plotVisOnly val="1"/>
    <c:dispBlanksAs val="gap"/>
  </c:chart>
  <c:spPr>
    <a:solidFill>
      <a:srgbClr val="FFFFFF"/>
    </a:solidFill>
    <a:ln w="3175">
      <a:noFill/>
      <a:prstDash val="solid"/>
    </a:ln>
  </c:spPr>
  <c:txPr>
    <a:bodyPr/>
    <a:lstStyle/>
    <a:p>
      <a:pPr>
        <a:defRPr sz="1600" b="0" i="0" u="none" strike="noStrike" baseline="0">
          <a:solidFill>
            <a:srgbClr val="000000"/>
          </a:solidFill>
          <a:latin typeface="Tahoma" pitchFamily="34" charset="0"/>
          <a:ea typeface="Tahoma" pitchFamily="34" charset="0"/>
          <a:cs typeface="Tahoma" pitchFamily="34" charset="0"/>
        </a:defRPr>
      </a:pPr>
      <a:endParaRPr lang="th-TH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h-TH"/>
  <c:chart>
    <c:autoTitleDeleted val="1"/>
    <c:plotArea>
      <c:layout>
        <c:manualLayout>
          <c:layoutTarget val="inner"/>
          <c:xMode val="edge"/>
          <c:yMode val="edge"/>
          <c:x val="0.10185979877515311"/>
          <c:y val="0.2394269748539497"/>
          <c:w val="0.78797156605424323"/>
          <c:h val="0.52473228480402556"/>
        </c:manualLayout>
      </c:layout>
      <c:lineChart>
        <c:grouping val="standard"/>
        <c:ser>
          <c:idx val="0"/>
          <c:order val="0"/>
          <c:tx>
            <c:strRef>
              <c:f>Sheet1!$B$9</c:f>
              <c:strCache>
                <c:ptCount val="1"/>
                <c:pt idx="0">
                  <c:v>Median</c:v>
                </c:pt>
              </c:strCache>
            </c:strRef>
          </c:tx>
          <c:spPr>
            <a:ln w="25400">
              <a:solidFill>
                <a:srgbClr val="000080"/>
              </a:solidFill>
              <a:prstDash val="solid"/>
            </a:ln>
          </c:spPr>
          <c:marker>
            <c:symbol val="diamond"/>
            <c:size val="5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val>
            <c:numRef>
              <c:f>Sheet1!$C$9:$BB$9</c:f>
              <c:numCache>
                <c:formatCode>General</c:formatCode>
                <c:ptCount val="52"/>
                <c:pt idx="0">
                  <c:v>2</c:v>
                </c:pt>
                <c:pt idx="1">
                  <c:v>4</c:v>
                </c:pt>
                <c:pt idx="2">
                  <c:v>3</c:v>
                </c:pt>
                <c:pt idx="3">
                  <c:v>5</c:v>
                </c:pt>
                <c:pt idx="4">
                  <c:v>5</c:v>
                </c:pt>
                <c:pt idx="5">
                  <c:v>8</c:v>
                </c:pt>
                <c:pt idx="6">
                  <c:v>4</c:v>
                </c:pt>
                <c:pt idx="7">
                  <c:v>5</c:v>
                </c:pt>
                <c:pt idx="8">
                  <c:v>6</c:v>
                </c:pt>
                <c:pt idx="9">
                  <c:v>8</c:v>
                </c:pt>
                <c:pt idx="10">
                  <c:v>6</c:v>
                </c:pt>
                <c:pt idx="11">
                  <c:v>5</c:v>
                </c:pt>
                <c:pt idx="12">
                  <c:v>7</c:v>
                </c:pt>
                <c:pt idx="13">
                  <c:v>4</c:v>
                </c:pt>
                <c:pt idx="14">
                  <c:v>4</c:v>
                </c:pt>
                <c:pt idx="15">
                  <c:v>2</c:v>
                </c:pt>
                <c:pt idx="16">
                  <c:v>4</c:v>
                </c:pt>
                <c:pt idx="17">
                  <c:v>1</c:v>
                </c:pt>
                <c:pt idx="18">
                  <c:v>1</c:v>
                </c:pt>
                <c:pt idx="19">
                  <c:v>0</c:v>
                </c:pt>
                <c:pt idx="20">
                  <c:v>4</c:v>
                </c:pt>
                <c:pt idx="21">
                  <c:v>5</c:v>
                </c:pt>
                <c:pt idx="22">
                  <c:v>4</c:v>
                </c:pt>
                <c:pt idx="23">
                  <c:v>6</c:v>
                </c:pt>
                <c:pt idx="24">
                  <c:v>5</c:v>
                </c:pt>
                <c:pt idx="25">
                  <c:v>3</c:v>
                </c:pt>
                <c:pt idx="26">
                  <c:v>4</c:v>
                </c:pt>
                <c:pt idx="27">
                  <c:v>6</c:v>
                </c:pt>
                <c:pt idx="28">
                  <c:v>3</c:v>
                </c:pt>
                <c:pt idx="29">
                  <c:v>4</c:v>
                </c:pt>
                <c:pt idx="30">
                  <c:v>8</c:v>
                </c:pt>
                <c:pt idx="31">
                  <c:v>7</c:v>
                </c:pt>
                <c:pt idx="32">
                  <c:v>5</c:v>
                </c:pt>
                <c:pt idx="33">
                  <c:v>7</c:v>
                </c:pt>
                <c:pt idx="34">
                  <c:v>7</c:v>
                </c:pt>
                <c:pt idx="35">
                  <c:v>11</c:v>
                </c:pt>
                <c:pt idx="36">
                  <c:v>11</c:v>
                </c:pt>
                <c:pt idx="37">
                  <c:v>15</c:v>
                </c:pt>
                <c:pt idx="38">
                  <c:v>6</c:v>
                </c:pt>
                <c:pt idx="39">
                  <c:v>8</c:v>
                </c:pt>
                <c:pt idx="40">
                  <c:v>6</c:v>
                </c:pt>
                <c:pt idx="41">
                  <c:v>3</c:v>
                </c:pt>
                <c:pt idx="42">
                  <c:v>1</c:v>
                </c:pt>
                <c:pt idx="43">
                  <c:v>4</c:v>
                </c:pt>
                <c:pt idx="44">
                  <c:v>3</c:v>
                </c:pt>
                <c:pt idx="45">
                  <c:v>5</c:v>
                </c:pt>
                <c:pt idx="46">
                  <c:v>3</c:v>
                </c:pt>
                <c:pt idx="47">
                  <c:v>3</c:v>
                </c:pt>
                <c:pt idx="48">
                  <c:v>3</c:v>
                </c:pt>
                <c:pt idx="49">
                  <c:v>1</c:v>
                </c:pt>
                <c:pt idx="50">
                  <c:v>6</c:v>
                </c:pt>
                <c:pt idx="51">
                  <c:v>1</c:v>
                </c:pt>
              </c:numCache>
            </c:numRef>
          </c:val>
        </c:ser>
        <c:ser>
          <c:idx val="1"/>
          <c:order val="1"/>
          <c:tx>
            <c:strRef>
              <c:f>Sheet1!$B$10</c:f>
              <c:strCache>
                <c:ptCount val="1"/>
                <c:pt idx="0">
                  <c:v>2560</c:v>
                </c:pt>
              </c:strCache>
            </c:strRef>
          </c:tx>
          <c:spPr>
            <a:ln w="25400">
              <a:solidFill>
                <a:srgbClr val="FF00FF"/>
              </a:solidFill>
              <a:prstDash val="solid"/>
            </a:ln>
          </c:spPr>
          <c:marker>
            <c:symbol val="circle"/>
            <c:size val="7"/>
            <c:spPr>
              <a:solidFill>
                <a:srgbClr val="FF00FF"/>
              </a:solidFill>
              <a:ln>
                <a:solidFill>
                  <a:srgbClr val="FF00FF"/>
                </a:solidFill>
                <a:prstDash val="solid"/>
              </a:ln>
            </c:spPr>
          </c:marker>
          <c:val>
            <c:numRef>
              <c:f>Sheet1!$C$10:$BB$10</c:f>
              <c:numCache>
                <c:formatCode>General</c:formatCode>
                <c:ptCount val="52"/>
                <c:pt idx="0">
                  <c:v>6</c:v>
                </c:pt>
                <c:pt idx="1">
                  <c:v>4</c:v>
                </c:pt>
                <c:pt idx="2">
                  <c:v>6</c:v>
                </c:pt>
                <c:pt idx="3">
                  <c:v>2</c:v>
                </c:pt>
                <c:pt idx="4">
                  <c:v>5</c:v>
                </c:pt>
                <c:pt idx="5">
                  <c:v>4</c:v>
                </c:pt>
                <c:pt idx="6">
                  <c:v>5</c:v>
                </c:pt>
                <c:pt idx="7">
                  <c:v>1</c:v>
                </c:pt>
                <c:pt idx="8">
                  <c:v>1</c:v>
                </c:pt>
              </c:numCache>
            </c:numRef>
          </c:val>
        </c:ser>
        <c:marker val="1"/>
        <c:axId val="68196224"/>
        <c:axId val="68432256"/>
      </c:lineChart>
      <c:catAx>
        <c:axId val="6819622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th-TH"/>
                  <a:t>สัปดาห์</a:t>
                </a:r>
              </a:p>
            </c:rich>
          </c:tx>
          <c:layout>
            <c:manualLayout>
              <c:xMode val="edge"/>
              <c:yMode val="edge"/>
              <c:x val="0.34392694663167117"/>
              <c:y val="0.86551055321428538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/>
            </a:pPr>
            <a:endParaRPr lang="th-TH"/>
          </a:p>
        </c:txPr>
        <c:crossAx val="68432256"/>
        <c:crosses val="autoZero"/>
        <c:auto val="1"/>
        <c:lblAlgn val="ctr"/>
        <c:lblOffset val="100"/>
        <c:tickLblSkip val="2"/>
        <c:tickMarkSkip val="1"/>
      </c:catAx>
      <c:valAx>
        <c:axId val="68432256"/>
        <c:scaling>
          <c:orientation val="minMax"/>
        </c:scaling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th-TH"/>
                  <a:t>จำนวนผู้ป่วย(ราย)</a:t>
                </a:r>
              </a:p>
            </c:rich>
          </c:tx>
          <c:layout>
            <c:manualLayout>
              <c:xMode val="edge"/>
              <c:yMode val="edge"/>
              <c:x val="1.4430336832895886E-2"/>
              <c:y val="0.27289840890828315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th-TH"/>
          </a:p>
        </c:txPr>
        <c:crossAx val="68196224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265953302712161"/>
          <c:y val="0.36415823966382627"/>
          <c:w val="0.22441943344652546"/>
          <c:h val="0.12258090259766168"/>
        </c:manualLayout>
      </c:layout>
      <c:spPr>
        <a:solidFill>
          <a:srgbClr val="FFFFFF"/>
        </a:solidFill>
        <a:ln w="3175">
          <a:noFill/>
          <a:prstDash val="solid"/>
        </a:ln>
      </c:spPr>
      <c:txPr>
        <a:bodyPr/>
        <a:lstStyle/>
        <a:p>
          <a:pPr>
            <a:defRPr b="1"/>
          </a:pPr>
          <a:endParaRPr lang="th-TH"/>
        </a:p>
      </c:txPr>
    </c:legend>
    <c:plotVisOnly val="1"/>
    <c:dispBlanksAs val="gap"/>
  </c:chart>
  <c:spPr>
    <a:noFill/>
    <a:ln w="3175">
      <a:noFill/>
      <a:prstDash val="solid"/>
    </a:ln>
  </c:spPr>
  <c:txPr>
    <a:bodyPr/>
    <a:lstStyle/>
    <a:p>
      <a:pPr>
        <a:defRPr sz="1600" b="0" i="0" u="none" strike="noStrike" baseline="0">
          <a:solidFill>
            <a:srgbClr val="000000"/>
          </a:solidFill>
          <a:latin typeface="Tahoma" pitchFamily="34" charset="0"/>
          <a:ea typeface="Tahoma" pitchFamily="34" charset="0"/>
          <a:cs typeface="Tahoma" pitchFamily="34" charset="0"/>
        </a:defRPr>
      </a:pPr>
      <a:endParaRPr lang="th-TH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04FBF-25E5-4F91-B74C-1BA92126EA90}" type="datetimeFigureOut">
              <a:rPr lang="th-TH" smtClean="0"/>
              <a:pPr/>
              <a:t>28/02/60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F77DD-D61A-49F2-ABE1-FCEAD8761906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04FBF-25E5-4F91-B74C-1BA92126EA90}" type="datetimeFigureOut">
              <a:rPr lang="th-TH" smtClean="0"/>
              <a:pPr/>
              <a:t>28/02/60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F77DD-D61A-49F2-ABE1-FCEAD8761906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04FBF-25E5-4F91-B74C-1BA92126EA90}" type="datetimeFigureOut">
              <a:rPr lang="th-TH" smtClean="0"/>
              <a:pPr/>
              <a:t>28/02/60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F77DD-D61A-49F2-ABE1-FCEAD8761906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04FBF-25E5-4F91-B74C-1BA92126EA90}" type="datetimeFigureOut">
              <a:rPr lang="th-TH" smtClean="0"/>
              <a:pPr/>
              <a:t>28/02/60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F77DD-D61A-49F2-ABE1-FCEAD8761906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04FBF-25E5-4F91-B74C-1BA92126EA90}" type="datetimeFigureOut">
              <a:rPr lang="th-TH" smtClean="0"/>
              <a:pPr/>
              <a:t>28/02/60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F77DD-D61A-49F2-ABE1-FCEAD8761906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04FBF-25E5-4F91-B74C-1BA92126EA90}" type="datetimeFigureOut">
              <a:rPr lang="th-TH" smtClean="0"/>
              <a:pPr/>
              <a:t>28/02/60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F77DD-D61A-49F2-ABE1-FCEAD8761906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04FBF-25E5-4F91-B74C-1BA92126EA90}" type="datetimeFigureOut">
              <a:rPr lang="th-TH" smtClean="0"/>
              <a:pPr/>
              <a:t>28/02/60</a:t>
            </a:fld>
            <a:endParaRPr lang="th-TH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F77DD-D61A-49F2-ABE1-FCEAD8761906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04FBF-25E5-4F91-B74C-1BA92126EA90}" type="datetimeFigureOut">
              <a:rPr lang="th-TH" smtClean="0"/>
              <a:pPr/>
              <a:t>28/02/60</a:t>
            </a:fld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F77DD-D61A-49F2-ABE1-FCEAD8761906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04FBF-25E5-4F91-B74C-1BA92126EA90}" type="datetimeFigureOut">
              <a:rPr lang="th-TH" smtClean="0"/>
              <a:pPr/>
              <a:t>28/02/60</a:t>
            </a:fld>
            <a:endParaRPr lang="th-TH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F77DD-D61A-49F2-ABE1-FCEAD8761906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04FBF-25E5-4F91-B74C-1BA92126EA90}" type="datetimeFigureOut">
              <a:rPr lang="th-TH" smtClean="0"/>
              <a:pPr/>
              <a:t>28/02/60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F77DD-D61A-49F2-ABE1-FCEAD8761906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04FBF-25E5-4F91-B74C-1BA92126EA90}" type="datetimeFigureOut">
              <a:rPr lang="th-TH" smtClean="0"/>
              <a:pPr/>
              <a:t>28/02/60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F77DD-D61A-49F2-ABE1-FCEAD8761906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204FBF-25E5-4F91-B74C-1BA92126EA90}" type="datetimeFigureOut">
              <a:rPr lang="th-TH" smtClean="0"/>
              <a:pPr/>
              <a:t>28/02/60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BF77DD-D61A-49F2-ABE1-FCEAD8761906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714348" y="1000108"/>
            <a:ext cx="7772400" cy="3684603"/>
          </a:xfrm>
        </p:spPr>
        <p:txBody>
          <a:bodyPr>
            <a:noAutofit/>
          </a:bodyPr>
          <a:lstStyle/>
          <a:p>
            <a:r>
              <a:rPr lang="th-TH" sz="7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สถานการณ์</a:t>
            </a:r>
            <a:br>
              <a:rPr lang="th-TH" sz="7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7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โรคติดต่อที่สำคัญ</a:t>
            </a:r>
            <a:br>
              <a:rPr lang="th-TH" sz="7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th-TH" sz="7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17252" y="6413132"/>
            <a:ext cx="457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1200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ทีมตระหนักรู้สถานการณ์(</a:t>
            </a:r>
            <a:r>
              <a:rPr lang="en-US" sz="1200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SAT) </a:t>
            </a:r>
            <a:r>
              <a:rPr lang="th-TH" sz="1200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สำนักงานสาธารณสุขจังหวัดยโสธร</a:t>
            </a:r>
            <a:endParaRPr lang="th-TH" sz="1200" i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5" name="รูปภาพ 4" descr="SA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14809" y="6357958"/>
            <a:ext cx="590833" cy="387038"/>
          </a:xfrm>
          <a:prstGeom prst="rect">
            <a:avLst/>
          </a:prstGeom>
        </p:spPr>
      </p:pic>
      <p:cxnSp>
        <p:nvCxnSpPr>
          <p:cNvPr id="7" name="ตัวเชื่อมต่อตรง 6"/>
          <p:cNvCxnSpPr/>
          <p:nvPr/>
        </p:nvCxnSpPr>
        <p:spPr>
          <a:xfrm>
            <a:off x="4003790" y="6341694"/>
            <a:ext cx="492919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hart 1"/>
          <p:cNvGraphicFramePr>
            <a:graphicFrameLocks/>
          </p:cNvGraphicFramePr>
          <p:nvPr/>
        </p:nvGraphicFramePr>
        <p:xfrm>
          <a:off x="0" y="2928934"/>
          <a:ext cx="8143900" cy="3429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 l="32943" t="10742" r="32467" b="9179"/>
          <a:stretch>
            <a:fillRect/>
          </a:stretch>
        </p:blipFill>
        <p:spPr bwMode="auto">
          <a:xfrm>
            <a:off x="5929322" y="1214422"/>
            <a:ext cx="2928926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214422"/>
          </a:xfrm>
        </p:spPr>
        <p:txBody>
          <a:bodyPr>
            <a:normAutofit/>
          </a:bodyPr>
          <a:lstStyle/>
          <a:p>
            <a:r>
              <a:rPr lang="th-TH" b="1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สถานการณ์โรคมือเท้าปาก จ.ยโสธร</a:t>
            </a:r>
            <a:br>
              <a:rPr lang="th-TH" b="1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 </a:t>
            </a:r>
            <a:r>
              <a:rPr lang="th-TH" sz="2800" b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ม.ค. 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60-28 </a:t>
            </a:r>
            <a:r>
              <a:rPr lang="th-TH" sz="2800" b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ก.พ.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60</a:t>
            </a:r>
            <a:endParaRPr lang="th-TH" dirty="0">
              <a:solidFill>
                <a:schemeClr val="accent1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285720" y="1285860"/>
            <a:ext cx="5041765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h-TH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24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ผู้ป่วย </a:t>
            </a:r>
            <a:r>
              <a:rPr kumimoji="0" lang="th-TH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       </a:t>
            </a:r>
            <a:r>
              <a:rPr lang="en-US" sz="24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126</a:t>
            </a:r>
            <a:r>
              <a:rPr kumimoji="0" lang="th-TH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th-TH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ราย </a:t>
            </a:r>
          </a:p>
          <a:p>
            <a:pPr marL="0" marR="0" lvl="0" indent="269875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h-TH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อัตราป่วย 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23.</a:t>
            </a:r>
            <a:r>
              <a:rPr kumimoji="0" lang="th-TH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37  </a:t>
            </a:r>
            <a:r>
              <a:rPr kumimoji="0" lang="th-TH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ต่อ </a:t>
            </a:r>
            <a:r>
              <a:rPr kumimoji="0" lang="th-TH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ปชก.</a:t>
            </a:r>
            <a:r>
              <a:rPr kumimoji="0" lang="th-TH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แสนคน</a:t>
            </a:r>
          </a:p>
          <a:p>
            <a:pPr marL="0" marR="0" lvl="0" indent="269875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th-TH" sz="24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ไม่มีผู้เสียชีวิต</a:t>
            </a:r>
            <a:endParaRPr kumimoji="0" lang="th-TH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269875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th-TH" sz="24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ส่วนใหญ่พบในเด็ก </a:t>
            </a:r>
            <a:r>
              <a:rPr lang="en-US" sz="24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2-5 </a:t>
            </a:r>
            <a:r>
              <a:rPr lang="th-TH" sz="24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ปี</a:t>
            </a:r>
            <a:endParaRPr kumimoji="0" lang="th-TH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7" name="ตัวเชื่อมต่อตรง 6"/>
          <p:cNvCxnSpPr/>
          <p:nvPr/>
        </p:nvCxnSpPr>
        <p:spPr>
          <a:xfrm>
            <a:off x="0" y="1214422"/>
            <a:ext cx="914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417252" y="6413132"/>
            <a:ext cx="457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1200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ทีมตระหนักรู้สถานการณ์(</a:t>
            </a:r>
            <a:r>
              <a:rPr lang="en-US" sz="1200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SAT) </a:t>
            </a:r>
            <a:r>
              <a:rPr lang="th-TH" sz="1200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สำนักงานสาธารณสุขจังหวัดยโสธร</a:t>
            </a:r>
            <a:endParaRPr lang="th-TH" sz="1200" i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" name="รูปภาพ 9" descr="SA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14809" y="6357958"/>
            <a:ext cx="590833" cy="387038"/>
          </a:xfrm>
          <a:prstGeom prst="rect">
            <a:avLst/>
          </a:prstGeom>
        </p:spPr>
      </p:pic>
      <p:cxnSp>
        <p:nvCxnSpPr>
          <p:cNvPr id="11" name="ตัวเชื่อมต่อตรง 10"/>
          <p:cNvCxnSpPr/>
          <p:nvPr/>
        </p:nvCxnSpPr>
        <p:spPr>
          <a:xfrm>
            <a:off x="4003790" y="6341694"/>
            <a:ext cx="492919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85720" y="2285992"/>
            <a:ext cx="8229600" cy="3214710"/>
          </a:xfrm>
        </p:spPr>
        <p:txBody>
          <a:bodyPr>
            <a:normAutofit fontScale="90000"/>
          </a:bodyPr>
          <a:lstStyle/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en-US" sz="31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-</a:t>
            </a:r>
            <a:r>
              <a:rPr lang="th-TH" sz="31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ป่วยเป็นกลุ่มก้อนจำนวน  </a:t>
            </a:r>
            <a:r>
              <a:rPr lang="en-US" sz="31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5  </a:t>
            </a:r>
            <a:r>
              <a:rPr lang="th-TH" sz="31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เหตุการณ์</a:t>
            </a:r>
            <a:br>
              <a:rPr lang="th-TH" sz="3100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27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th-TH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(พบที่ อ.เมือง, กุดชุม, ป่าติ้ว, เลิงนกทา และไทยเจริญ)</a:t>
            </a:r>
            <a:r>
              <a:rPr lang="th-TH" sz="27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th-TH" sz="2700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31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- </a:t>
            </a:r>
            <a:r>
              <a:rPr lang="th-TH" sz="31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ทั้งหมดพบการระบาดในศูนย์เด็กเล็ก</a:t>
            </a:r>
            <a:br>
              <a:rPr lang="th-TH" sz="3100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31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- </a:t>
            </a:r>
            <a:r>
              <a:rPr lang="th-TH" sz="31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เชื้อที่มีการระบาดในพื้นที่ คือ  </a:t>
            </a:r>
            <a:r>
              <a:rPr lang="en-US" sz="31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sz="3100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3100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</a:t>
            </a:r>
            <a:r>
              <a:rPr lang="en-US" sz="2200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1) </a:t>
            </a:r>
            <a:r>
              <a:rPr lang="en-US" sz="2200" i="1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Coxsackie</a:t>
            </a:r>
            <a:r>
              <a:rPr lang="en-US" sz="2200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a 1 </a:t>
            </a:r>
            <a:br>
              <a:rPr lang="en-US" sz="2200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2200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2) </a:t>
            </a:r>
            <a:r>
              <a:rPr lang="en-US" sz="2200" i="1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Enterovirus</a:t>
            </a:r>
            <a:r>
              <a:rPr lang="en-US" sz="2200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71</a:t>
            </a:r>
            <a:br>
              <a:rPr lang="en-US" sz="2200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27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- </a:t>
            </a:r>
            <a:r>
              <a:rPr lang="th-TH" sz="27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รอบสัปดาห์ที่ผ่านมาไม่มี </a:t>
            </a:r>
            <a:r>
              <a:rPr lang="en-US" sz="27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Cluster</a:t>
            </a:r>
            <a:r>
              <a:rPr lang="en-US" dirty="0" smtClean="0"/>
              <a:t/>
            </a:r>
            <a:br>
              <a:rPr lang="en-US" dirty="0" smtClean="0"/>
            </a:br>
            <a:endParaRPr lang="th-TH" dirty="0"/>
          </a:p>
        </p:txBody>
      </p:sp>
      <p:sp>
        <p:nvSpPr>
          <p:cNvPr id="4" name="TextBox 3"/>
          <p:cNvSpPr txBox="1"/>
          <p:nvPr/>
        </p:nvSpPr>
        <p:spPr>
          <a:xfrm>
            <a:off x="4417252" y="6413132"/>
            <a:ext cx="457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1200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ทีมตระหนักรู้สถานการณ์(</a:t>
            </a:r>
            <a:r>
              <a:rPr lang="en-US" sz="1200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SAT) </a:t>
            </a:r>
            <a:r>
              <a:rPr lang="th-TH" sz="1200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สำนักงานสาธารณสุขจังหวัดยโสธร</a:t>
            </a:r>
            <a:endParaRPr lang="th-TH" sz="1200" i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5" name="รูปภาพ 4" descr="SA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14809" y="6357958"/>
            <a:ext cx="590833" cy="387038"/>
          </a:xfrm>
          <a:prstGeom prst="rect">
            <a:avLst/>
          </a:prstGeom>
        </p:spPr>
      </p:pic>
      <p:cxnSp>
        <p:nvCxnSpPr>
          <p:cNvPr id="6" name="ตัวเชื่อมต่อตรง 5"/>
          <p:cNvCxnSpPr/>
          <p:nvPr/>
        </p:nvCxnSpPr>
        <p:spPr>
          <a:xfrm>
            <a:off x="4003790" y="6341694"/>
            <a:ext cx="492919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ชื่อเรื่อง 1"/>
          <p:cNvSpPr txBox="1">
            <a:spLocks/>
          </p:cNvSpPr>
          <p:nvPr/>
        </p:nvSpPr>
        <p:spPr>
          <a:xfrm>
            <a:off x="0" y="1"/>
            <a:ext cx="9144000" cy="12144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สถานการณ์โรคมือเท้าปาก จ.ยโสธร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1 </a:t>
            </a:r>
            <a:r>
              <a:rPr kumimoji="0" lang="th-TH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ม.ค.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60 - 28 </a:t>
            </a:r>
            <a:r>
              <a:rPr kumimoji="0" lang="th-TH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ก.พ.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60</a:t>
            </a:r>
            <a:endParaRPr kumimoji="0" lang="th-TH" sz="44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8" name="ตัวเชื่อมต่อตรง 7"/>
          <p:cNvCxnSpPr/>
          <p:nvPr/>
        </p:nvCxnSpPr>
        <p:spPr>
          <a:xfrm>
            <a:off x="0" y="1214422"/>
            <a:ext cx="914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รูปภาพ 9" descr="16266215_1385781564807355_7100351186965590349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482" y="1714488"/>
            <a:ext cx="2857518" cy="21431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รูปภาพ 10" descr="16265864_279077129173998_1328812565801839660_n.jpg"/>
          <p:cNvPicPr>
            <a:picLocks noChangeAspect="1"/>
          </p:cNvPicPr>
          <p:nvPr/>
        </p:nvPicPr>
        <p:blipFill>
          <a:blip r:embed="rId4">
            <a:lum bright="20000" contrast="10000"/>
          </a:blip>
          <a:stretch>
            <a:fillRect/>
          </a:stretch>
        </p:blipFill>
        <p:spPr>
          <a:xfrm>
            <a:off x="4857752" y="3714752"/>
            <a:ext cx="3977024" cy="2237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สี่เหลี่ยมมุมมน 13"/>
          <p:cNvSpPr/>
          <p:nvPr/>
        </p:nvSpPr>
        <p:spPr>
          <a:xfrm>
            <a:off x="214282" y="1214422"/>
            <a:ext cx="8643998" cy="1928826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aphicFrame>
        <p:nvGraphicFramePr>
          <p:cNvPr id="13" name="Chart 1"/>
          <p:cNvGraphicFramePr>
            <a:graphicFrameLocks/>
          </p:cNvGraphicFramePr>
          <p:nvPr/>
        </p:nvGraphicFramePr>
        <p:xfrm>
          <a:off x="0" y="2857496"/>
          <a:ext cx="9144000" cy="37147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 sz="1600" b="1" i="0" u="none" strike="noStrike" kern="1200" baseline="0">
                <a:solidFill>
                  <a:srgbClr val="000000"/>
                </a:solidFill>
                <a:latin typeface="AngsanaUPC"/>
                <a:ea typeface="AngsanaUPC"/>
                <a:cs typeface="AngsanaUPC"/>
              </a:defRPr>
            </a:pPr>
            <a:r>
              <a:rPr lang="th-TH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สถานการณ์โรคไข้หวัดใหญ่</a:t>
            </a:r>
            <a:br>
              <a:rPr lang="th-TH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1 ม.ค. 60 – 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28</a:t>
            </a:r>
            <a:r>
              <a:rPr lang="th-TH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ก.พ.60 </a:t>
            </a:r>
            <a:r>
              <a:rPr lang="th-TH" sz="3200" dirty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th-TH" sz="3200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th-TH" sz="3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1285860"/>
            <a:ext cx="8624477" cy="1800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ระดับประเทศ 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จำนวนทั้งสิ้น 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8,976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th-TH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ราย  อัตราป่วย  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13.72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kumimoji="0" lang="th-TH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ต่อประชากรแสนคน   ไม่มีรายงานผู้ป่วยเสียชีวิต</a:t>
            </a:r>
          </a:p>
          <a:p>
            <a:pPr lvl="0" fontAlgn="base">
              <a:spcBef>
                <a:spcPts val="1800"/>
              </a:spcBef>
              <a:spcAft>
                <a:spcPct val="0"/>
              </a:spcAft>
            </a:pPr>
            <a:r>
              <a:rPr kumimoji="0" lang="th-TH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       จังหวัดยโสธร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th-TH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       จำนวนทั้งสิ้น </a:t>
            </a:r>
            <a:r>
              <a:rPr lang="en-US" sz="1600" b="1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34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th-TH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ราย  อัตราป่วย  </a:t>
            </a:r>
            <a:r>
              <a:rPr lang="en-US" sz="1600" b="1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6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.30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kumimoji="0" lang="th-TH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ต่อประชากรแสนคน  ไม่มีรายงานผู้ป่วยเสียชีวิต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h-TH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 ผู้ป่วยส่วนใหญ่ อยู่ในกลุ่มอายุต่ำกว่า 10 ปี (ร้อยละ 45) รองลงมา อายุ 45-54 ปี (ร้อยละ 16) </a:t>
            </a:r>
            <a:endParaRPr kumimoji="0" lang="th-TH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17252" y="6413132"/>
            <a:ext cx="457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1200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ทีมตระหนักรู้สถานการณ์(</a:t>
            </a:r>
            <a:r>
              <a:rPr lang="en-US" sz="1200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SAT) </a:t>
            </a:r>
            <a:r>
              <a:rPr lang="th-TH" sz="1200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สำนักงานสาธารณสุขจังหวัดยโสธร</a:t>
            </a:r>
            <a:endParaRPr lang="th-TH" sz="1200" i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" name="รูปภาพ 9" descr="SA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4809" y="6357958"/>
            <a:ext cx="590833" cy="387038"/>
          </a:xfrm>
          <a:prstGeom prst="rect">
            <a:avLst/>
          </a:prstGeom>
        </p:spPr>
      </p:pic>
      <p:cxnSp>
        <p:nvCxnSpPr>
          <p:cNvPr id="11" name="ตัวเชื่อมต่อตรง 10"/>
          <p:cNvCxnSpPr/>
          <p:nvPr/>
        </p:nvCxnSpPr>
        <p:spPr>
          <a:xfrm>
            <a:off x="4003790" y="6341694"/>
            <a:ext cx="492919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สี่เหลี่ยมผืนผ้า 11"/>
          <p:cNvSpPr/>
          <p:nvPr/>
        </p:nvSpPr>
        <p:spPr>
          <a:xfrm>
            <a:off x="1071538" y="3357562"/>
            <a:ext cx="54292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600" b="1" i="0" u="none" strike="noStrike" kern="1200" baseline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pPr>
            <a:r>
              <a:rPr lang="th-TH" dirty="0" smtClean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จำนวนผู้ป่วยจำแนกรายสัปดาห์   จ.ยโสธร</a:t>
            </a:r>
          </a:p>
          <a:p>
            <a:pPr algn="ctr">
              <a:defRPr sz="1600" b="1" i="0" u="none" strike="noStrike" kern="1200" baseline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pPr>
            <a:r>
              <a:rPr lang="th-TH" dirty="0" smtClean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ข้อมูลปี  2560  เทียบกับค่ามัธยฐาน 5 ปี ย้อนหลัง </a:t>
            </a:r>
            <a:endParaRPr lang="th-TH" dirty="0">
              <a:solidFill>
                <a:srgbClr val="7030A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/>
          <a:srcRect b="37960"/>
          <a:stretch>
            <a:fillRect/>
          </a:stretch>
        </p:blipFill>
        <p:spPr bwMode="auto">
          <a:xfrm>
            <a:off x="4571999" y="1178610"/>
            <a:ext cx="4572001" cy="5679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l="12079" t="12695" r="54912" b="13086"/>
          <a:stretch>
            <a:fillRect/>
          </a:stretch>
        </p:blipFill>
        <p:spPr bwMode="auto">
          <a:xfrm>
            <a:off x="323564" y="1126271"/>
            <a:ext cx="4534188" cy="5731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 t="78029"/>
          <a:stretch>
            <a:fillRect/>
          </a:stretch>
        </p:blipFill>
        <p:spPr bwMode="auto">
          <a:xfrm>
            <a:off x="6286512" y="4929198"/>
            <a:ext cx="2385554" cy="1049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785786" y="0"/>
            <a:ext cx="7772400" cy="1470025"/>
          </a:xfrm>
        </p:spPr>
        <p:txBody>
          <a:bodyPr>
            <a:noAutofit/>
          </a:bodyPr>
          <a:lstStyle/>
          <a:p>
            <a:r>
              <a:rPr lang="th-TH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สัดส่วนผู้ป่วยอาการคล้ายไข้หวัดใหญ่(</a:t>
            </a:r>
            <a:r>
              <a:rPr lang="en-US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ILI) </a:t>
            </a:r>
            <a:r>
              <a:rPr lang="th-TH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เปรียบเทียบกับอัตราป่วยด้วยโรคไข้หวัดใหญ่</a:t>
            </a:r>
            <a:br>
              <a:rPr lang="th-TH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 ม.ค. 60 – </a:t>
            </a:r>
            <a:r>
              <a:rPr lang="en-US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28 </a:t>
            </a:r>
            <a:r>
              <a:rPr lang="th-TH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ก.พ.60</a:t>
            </a:r>
            <a:endParaRPr lang="th-TH" sz="3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28794" y="1571612"/>
            <a:ext cx="18573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ILI</a:t>
            </a:r>
            <a:endParaRPr lang="th-TH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72264" y="1500174"/>
            <a:ext cx="18573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อัตราป่วย</a:t>
            </a:r>
            <a:endParaRPr lang="th-TH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วงรี 8"/>
          <p:cNvSpPr/>
          <p:nvPr/>
        </p:nvSpPr>
        <p:spPr>
          <a:xfrm>
            <a:off x="2357422" y="2857496"/>
            <a:ext cx="642942" cy="571504"/>
          </a:xfrm>
          <a:prstGeom prst="ellipse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วงรี 9"/>
          <p:cNvSpPr/>
          <p:nvPr/>
        </p:nvSpPr>
        <p:spPr>
          <a:xfrm>
            <a:off x="7143768" y="2786058"/>
            <a:ext cx="642942" cy="571504"/>
          </a:xfrm>
          <a:prstGeom prst="ellipse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ส่วนโค้ง 10"/>
          <p:cNvSpPr/>
          <p:nvPr/>
        </p:nvSpPr>
        <p:spPr>
          <a:xfrm rot="19748585">
            <a:off x="2881928" y="2524747"/>
            <a:ext cx="1285884" cy="1285884"/>
          </a:xfrm>
          <a:prstGeom prst="arc">
            <a:avLst>
              <a:gd name="adj1" fmla="val 14306516"/>
              <a:gd name="adj2" fmla="val 18765814"/>
            </a:avLst>
          </a:prstGeom>
          <a:ln w="28575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ส่วนโค้ง 11"/>
          <p:cNvSpPr/>
          <p:nvPr/>
        </p:nvSpPr>
        <p:spPr>
          <a:xfrm rot="19748585">
            <a:off x="7619361" y="2381870"/>
            <a:ext cx="1285884" cy="1285884"/>
          </a:xfrm>
          <a:prstGeom prst="arc">
            <a:avLst>
              <a:gd name="adj1" fmla="val 14306516"/>
              <a:gd name="adj2" fmla="val 18148658"/>
            </a:avLst>
          </a:prstGeom>
          <a:ln w="28575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" name="TextBox 12"/>
          <p:cNvSpPr txBox="1"/>
          <p:nvPr/>
        </p:nvSpPr>
        <p:spPr>
          <a:xfrm>
            <a:off x="4417252" y="6413132"/>
            <a:ext cx="457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1200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ทีมตระหนักรู้สถานการณ์(</a:t>
            </a:r>
            <a:r>
              <a:rPr lang="en-US" sz="1200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SAT) </a:t>
            </a:r>
            <a:r>
              <a:rPr lang="th-TH" sz="1200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สำนักงานสาธารณสุขจังหวัดยโสธร</a:t>
            </a:r>
            <a:endParaRPr lang="th-TH" sz="1200" i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4" name="รูปภาพ 13" descr="SA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14809" y="6357958"/>
            <a:ext cx="590833" cy="387038"/>
          </a:xfrm>
          <a:prstGeom prst="rect">
            <a:avLst/>
          </a:prstGeom>
        </p:spPr>
      </p:pic>
      <p:cxnSp>
        <p:nvCxnSpPr>
          <p:cNvPr id="15" name="ตัวเชื่อมต่อตรง 14"/>
          <p:cNvCxnSpPr/>
          <p:nvPr/>
        </p:nvCxnSpPr>
        <p:spPr>
          <a:xfrm>
            <a:off x="4003790" y="6341694"/>
            <a:ext cx="492919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32394" t="10742" r="31369" b="9179"/>
          <a:stretch>
            <a:fillRect/>
          </a:stretch>
        </p:blipFill>
        <p:spPr bwMode="auto">
          <a:xfrm>
            <a:off x="0" y="1214422"/>
            <a:ext cx="4427394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 l="33529" t="10937" r="31881" b="8984"/>
          <a:stretch>
            <a:fillRect/>
          </a:stretch>
        </p:blipFill>
        <p:spPr bwMode="auto">
          <a:xfrm>
            <a:off x="4643406" y="1071546"/>
            <a:ext cx="4286312" cy="521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ชื่อเรื่อง 1"/>
          <p:cNvSpPr txBox="1">
            <a:spLocks/>
          </p:cNvSpPr>
          <p:nvPr/>
        </p:nvSpPr>
        <p:spPr>
          <a:xfrm>
            <a:off x="785786" y="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อัตราป่วยด้วยโรคไข้หวัดใหญ่ จ.ยโสธร</a:t>
            </a:r>
            <a:br>
              <a:rPr kumimoji="0" lang="th-TH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kumimoji="0" lang="th-TH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1 ม.ค. 60 – </a:t>
            </a:r>
            <a:r>
              <a:rPr lang="en-US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28</a:t>
            </a:r>
            <a:r>
              <a:rPr kumimoji="0" lang="th-TH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ก.พ. 60</a:t>
            </a:r>
            <a:endParaRPr kumimoji="0" lang="th-TH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357298"/>
            <a:ext cx="18573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รายอำเภอ</a:t>
            </a:r>
            <a:endParaRPr lang="th-TH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86248" y="1428736"/>
            <a:ext cx="18573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รายตำบล</a:t>
            </a:r>
            <a:endParaRPr lang="th-TH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17252" y="6413132"/>
            <a:ext cx="457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1200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ทีมตระหนักรู้สถานการณ์(</a:t>
            </a:r>
            <a:r>
              <a:rPr lang="en-US" sz="1200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SAT) </a:t>
            </a:r>
            <a:r>
              <a:rPr lang="th-TH" sz="1200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สำนักงานสาธารณสุขจังหวัดยโสธร</a:t>
            </a:r>
            <a:endParaRPr lang="th-TH" sz="1200" i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" name="รูปภาพ 9" descr="SA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14809" y="6357958"/>
            <a:ext cx="590833" cy="387038"/>
          </a:xfrm>
          <a:prstGeom prst="rect">
            <a:avLst/>
          </a:prstGeom>
        </p:spPr>
      </p:pic>
      <p:cxnSp>
        <p:nvCxnSpPr>
          <p:cNvPr id="11" name="ตัวเชื่อมต่อตรง 10"/>
          <p:cNvCxnSpPr/>
          <p:nvPr/>
        </p:nvCxnSpPr>
        <p:spPr>
          <a:xfrm>
            <a:off x="4003790" y="6341694"/>
            <a:ext cx="492919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242</Words>
  <Application>Microsoft Office PowerPoint</Application>
  <PresentationFormat>นำเสนอทางหน้าจอ (4:3)</PresentationFormat>
  <Paragraphs>32</Paragraphs>
  <Slides>6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6</vt:i4>
      </vt:variant>
    </vt:vector>
  </HeadingPairs>
  <TitlesOfParts>
    <vt:vector size="7" baseType="lpstr">
      <vt:lpstr>ชุดรูปแบบของ Office</vt:lpstr>
      <vt:lpstr>สถานการณ์ โรคติดต่อที่สำคัญ </vt:lpstr>
      <vt:lpstr>สถานการณ์โรคมือเท้าปาก จ.ยโสธร 1 ม.ค. 60-28 ก.พ.60</vt:lpstr>
      <vt:lpstr>- ป่วยเป็นกลุ่มก้อนจำนวน  5  เหตุการณ์   (พบที่ อ.เมือง, กุดชุม, ป่าติ้ว, เลิงนกทา และไทยเจริญ) - ทั้งหมดพบการระบาดในศูนย์เด็กเล็ก - เชื้อที่มีการระบาดในพื้นที่ คือ       1) Coxsackie a 1        2) Enterovirus 71 - รอบสัปดาห์ที่ผ่านมาไม่มี Cluster </vt:lpstr>
      <vt:lpstr>สถานการณ์โรคไข้หวัดใหญ่  1 ม.ค. 60 – 28 ก.พ.60  </vt:lpstr>
      <vt:lpstr>สัดส่วนผู้ป่วยอาการคล้ายไข้หวัดใหญ่(ILI) เปรียบเทียบกับอัตราป่วยด้วยโรคไข้หวัดใหญ่ 1 ม.ค. 60 – 28 ก.พ.60</vt:lpstr>
      <vt:lpstr>ภาพนิ่ง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สัดส่วนผู้ป่วยอาการคล้ายไข้หวัดใหญ่(ILI) เปรียบเทียบกับอัตราป่วยด้วยโรคไข้หวัดใหญ่ 1 ม.ค. 60 – 16 ก.พ.60</dc:title>
  <dc:creator>hitech</dc:creator>
  <cp:lastModifiedBy>hitech</cp:lastModifiedBy>
  <cp:revision>31</cp:revision>
  <dcterms:created xsi:type="dcterms:W3CDTF">2017-02-16T03:25:16Z</dcterms:created>
  <dcterms:modified xsi:type="dcterms:W3CDTF">2017-02-28T05:33:37Z</dcterms:modified>
</cp:coreProperties>
</file>