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57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AFC"/>
    <a:srgbClr val="FF01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2%20&#3591;&#3634;&#3609;&#3619;&#3632;&#3610;&#3634;&#3604;&#3623;&#3636;&#3607;&#3618;&#3634;\2-9%20%20&#3626;&#3606;&#3634;&#3609;&#3585;&#3634;&#3619;&#3603;&#3660;&#3650;&#3619;&#3588;\03%20Weekly\weekly59\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>
        <c:manualLayout>
          <c:layoutTarget val="inner"/>
          <c:xMode val="edge"/>
          <c:yMode val="edge"/>
          <c:x val="5.5160084562580813E-2"/>
          <c:y val="9.1249919979514676E-2"/>
          <c:w val="0.90552982748167454"/>
          <c:h val="0.77976954100249662"/>
        </c:manualLayout>
      </c:layout>
      <c:scatterChart>
        <c:scatterStyle val="smoothMarker"/>
        <c:ser>
          <c:idx val="0"/>
          <c:order val="0"/>
          <c:tx>
            <c:strRef>
              <c:f>'3 เส้น'!#REF!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0000CC"/>
              </a:solidFill>
            </a:ln>
          </c:spPr>
          <c:marker>
            <c:symbol val="none"/>
          </c:marker>
          <c:xVal>
            <c:numRef>
              <c:f>weekly!$F$7:$BE$7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</c:numCache>
            </c:numRef>
          </c:xVal>
          <c:yVal>
            <c:numRef>
              <c:f>'3 เส้น'!#REF!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weekly!$E$8</c:f>
              <c:strCache>
                <c:ptCount val="1"/>
                <c:pt idx="0">
                  <c:v>Median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weekly!$F$7:$BE$7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</c:numCache>
            </c:numRef>
          </c:xVal>
          <c:yVal>
            <c:numRef>
              <c:f>weekly!$F$8:$BE$8</c:f>
              <c:numCache>
                <c:formatCode>General</c:formatCode>
                <c:ptCount val="5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  <c:pt idx="16">
                  <c:v>4</c:v>
                </c:pt>
                <c:pt idx="17">
                  <c:v>2</c:v>
                </c:pt>
                <c:pt idx="18">
                  <c:v>2</c:v>
                </c:pt>
                <c:pt idx="19">
                  <c:v>4</c:v>
                </c:pt>
                <c:pt idx="20">
                  <c:v>5</c:v>
                </c:pt>
                <c:pt idx="21">
                  <c:v>9</c:v>
                </c:pt>
                <c:pt idx="22">
                  <c:v>10</c:v>
                </c:pt>
                <c:pt idx="23">
                  <c:v>8</c:v>
                </c:pt>
                <c:pt idx="24">
                  <c:v>15</c:v>
                </c:pt>
                <c:pt idx="25">
                  <c:v>16</c:v>
                </c:pt>
                <c:pt idx="26">
                  <c:v>18</c:v>
                </c:pt>
                <c:pt idx="27">
                  <c:v>22</c:v>
                </c:pt>
                <c:pt idx="28">
                  <c:v>19</c:v>
                </c:pt>
                <c:pt idx="29">
                  <c:v>24</c:v>
                </c:pt>
                <c:pt idx="30">
                  <c:v>21</c:v>
                </c:pt>
                <c:pt idx="31">
                  <c:v>12</c:v>
                </c:pt>
                <c:pt idx="32">
                  <c:v>16</c:v>
                </c:pt>
                <c:pt idx="33">
                  <c:v>18</c:v>
                </c:pt>
                <c:pt idx="34">
                  <c:v>18</c:v>
                </c:pt>
                <c:pt idx="35">
                  <c:v>14</c:v>
                </c:pt>
                <c:pt idx="36">
                  <c:v>12</c:v>
                </c:pt>
                <c:pt idx="37">
                  <c:v>18</c:v>
                </c:pt>
                <c:pt idx="38">
                  <c:v>9</c:v>
                </c:pt>
                <c:pt idx="39">
                  <c:v>6</c:v>
                </c:pt>
                <c:pt idx="40">
                  <c:v>6</c:v>
                </c:pt>
                <c:pt idx="41">
                  <c:v>12</c:v>
                </c:pt>
                <c:pt idx="42">
                  <c:v>5</c:v>
                </c:pt>
                <c:pt idx="43">
                  <c:v>4</c:v>
                </c:pt>
                <c:pt idx="44">
                  <c:v>2</c:v>
                </c:pt>
                <c:pt idx="45">
                  <c:v>3</c:v>
                </c:pt>
                <c:pt idx="46">
                  <c:v>2</c:v>
                </c:pt>
                <c:pt idx="47">
                  <c:v>1</c:v>
                </c:pt>
                <c:pt idx="48">
                  <c:v>2</c:v>
                </c:pt>
                <c:pt idx="49">
                  <c:v>1</c:v>
                </c:pt>
                <c:pt idx="50">
                  <c:v>0</c:v>
                </c:pt>
                <c:pt idx="51">
                  <c:v>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weekly!$E$9</c:f>
              <c:strCache>
                <c:ptCount val="1"/>
                <c:pt idx="0">
                  <c:v>ปี 2559</c:v>
                </c:pt>
              </c:strCache>
            </c:strRef>
          </c:tx>
          <c:spPr>
            <a:ln w="38100">
              <a:solidFill>
                <a:srgbClr val="0000CC"/>
              </a:solidFill>
            </a:ln>
          </c:spPr>
          <c:marker>
            <c:symbol val="none"/>
          </c:marker>
          <c:xVal>
            <c:numRef>
              <c:f>weekly!$F$7:$BE$7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</c:numCache>
            </c:numRef>
          </c:xVal>
          <c:yVal>
            <c:numRef>
              <c:f>weekly!$F$9:$BE$9</c:f>
              <c:numCache>
                <c:formatCode>General</c:formatCode>
                <c:ptCount val="52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10</c:v>
                </c:pt>
                <c:pt idx="8">
                  <c:v>4</c:v>
                </c:pt>
                <c:pt idx="9">
                  <c:v>5</c:v>
                </c:pt>
                <c:pt idx="10">
                  <c:v>8</c:v>
                </c:pt>
                <c:pt idx="11">
                  <c:v>2</c:v>
                </c:pt>
                <c:pt idx="12">
                  <c:v>3</c:v>
                </c:pt>
                <c:pt idx="13">
                  <c:v>7</c:v>
                </c:pt>
                <c:pt idx="14">
                  <c:v>4</c:v>
                </c:pt>
                <c:pt idx="15">
                  <c:v>4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2</c:v>
                </c:pt>
                <c:pt idx="20">
                  <c:v>5</c:v>
                </c:pt>
                <c:pt idx="21">
                  <c:v>3</c:v>
                </c:pt>
                <c:pt idx="22">
                  <c:v>2</c:v>
                </c:pt>
                <c:pt idx="23">
                  <c:v>6</c:v>
                </c:pt>
                <c:pt idx="24">
                  <c:v>7</c:v>
                </c:pt>
                <c:pt idx="25">
                  <c:v>11</c:v>
                </c:pt>
                <c:pt idx="26">
                  <c:v>9</c:v>
                </c:pt>
                <c:pt idx="27">
                  <c:v>8</c:v>
                </c:pt>
                <c:pt idx="28">
                  <c:v>20</c:v>
                </c:pt>
                <c:pt idx="29">
                  <c:v>27</c:v>
                </c:pt>
                <c:pt idx="30">
                  <c:v>19</c:v>
                </c:pt>
                <c:pt idx="31">
                  <c:v>18</c:v>
                </c:pt>
                <c:pt idx="32">
                  <c:v>21</c:v>
                </c:pt>
                <c:pt idx="33">
                  <c:v>22</c:v>
                </c:pt>
                <c:pt idx="34">
                  <c:v>9</c:v>
                </c:pt>
                <c:pt idx="35">
                  <c:v>13</c:v>
                </c:pt>
                <c:pt idx="36">
                  <c:v>13</c:v>
                </c:pt>
                <c:pt idx="37">
                  <c:v>12</c:v>
                </c:pt>
                <c:pt idx="38">
                  <c:v>9</c:v>
                </c:pt>
                <c:pt idx="39">
                  <c:v>4</c:v>
                </c:pt>
                <c:pt idx="40">
                  <c:v>3</c:v>
                </c:pt>
                <c:pt idx="41">
                  <c:v>2</c:v>
                </c:pt>
                <c:pt idx="42">
                  <c:v>2</c:v>
                </c:pt>
                <c:pt idx="43">
                  <c:v>4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yVal>
          <c:smooth val="1"/>
        </c:ser>
        <c:axId val="73687424"/>
        <c:axId val="73688960"/>
      </c:scatterChart>
      <c:valAx>
        <c:axId val="73687424"/>
        <c:scaling>
          <c:orientation val="minMax"/>
          <c:max val="52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73688960"/>
        <c:crosses val="autoZero"/>
        <c:crossBetween val="midCat"/>
        <c:majorUnit val="2"/>
      </c:valAx>
      <c:valAx>
        <c:axId val="73688960"/>
        <c:scaling>
          <c:orientation val="minMax"/>
          <c:max val="30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73687424"/>
        <c:crosses val="autoZero"/>
        <c:crossBetween val="midCat"/>
      </c:valAx>
    </c:plotArea>
    <c:legend>
      <c:legendPos val="r"/>
      <c:legendEntry>
        <c:idx val="1"/>
        <c:txPr>
          <a:bodyPr/>
          <a:lstStyle/>
          <a:p>
            <a:pPr>
              <a:defRPr sz="160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</c:legendEntry>
      <c:legendEntry>
        <c:idx val="0"/>
        <c:delete val="1"/>
      </c:legendEntry>
      <c:layout>
        <c:manualLayout>
          <c:xMode val="edge"/>
          <c:yMode val="edge"/>
          <c:x val="0.16356565523514821"/>
          <c:y val="0.22263504563056991"/>
          <c:w val="0.18383424874111409"/>
          <c:h val="0.25304365917674926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16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</c:chart>
  <c:spPr>
    <a:noFill/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188A-F424-48F7-883C-30707AFE178B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6188A-F424-48F7-883C-30707AFE178B}" type="datetimeFigureOut">
              <a:rPr lang="th-TH" smtClean="0"/>
              <a:pPr/>
              <a:t>06/02/60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048E9-1160-4879-AD50-FFE3B70EB7A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54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</a:t>
            </a:r>
            <a:br>
              <a:rPr lang="th-TH" sz="54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54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โรคติดต่อสำคัญ จ.</a:t>
            </a:r>
            <a:r>
              <a:rPr lang="th-TH" sz="54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ยโสธร</a:t>
            </a:r>
            <a:br>
              <a:rPr lang="th-TH" sz="5400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(weekly2-2560)</a:t>
            </a:r>
            <a:endParaRPr lang="th-TH" sz="54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รูปภาพ 2" descr="S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122832"/>
            <a:ext cx="761990" cy="4991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14300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อัตราป่วยโรคติดต่อในระบบ รง.506</a:t>
            </a:r>
            <a:br>
              <a:rPr lang="th-TH" sz="3200" b="1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1B0AF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10 อันดับแรกปี 2559 </a:t>
            </a:r>
            <a:endParaRPr lang="th-TH" sz="3200" b="1" dirty="0">
              <a:solidFill>
                <a:srgbClr val="1B0AF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381256" y="1136588"/>
          <a:ext cx="8286808" cy="5576979"/>
        </p:xfrm>
        <a:graphic>
          <a:graphicData uri="http://schemas.openxmlformats.org/drawingml/2006/table">
            <a:tbl>
              <a:tblPr/>
              <a:tblGrid>
                <a:gridCol w="1058164"/>
                <a:gridCol w="3160575"/>
                <a:gridCol w="1496301"/>
                <a:gridCol w="2571768"/>
              </a:tblGrid>
              <a:tr h="420951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18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ลำดับ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18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โรค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18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ป่วย</a:t>
                      </a:r>
                    </a:p>
                    <a:p>
                      <a:pPr marL="72000" algn="ctr" fontAlgn="b"/>
                      <a:r>
                        <a:rPr lang="th-TH" sz="18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(ราย)</a:t>
                      </a:r>
                      <a:endParaRPr lang="th-TH" sz="1800" b="1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18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th-TH" sz="18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  </a:t>
                      </a:r>
                      <a:endParaRPr lang="th-TH" sz="1800" b="1" i="0" u="none" strike="noStrik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72000" algn="ctr" fontAlgn="b"/>
                      <a:r>
                        <a:rPr lang="th-TH" sz="18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(ต่อประชากรแสนคน)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0303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อุจจาระร่วงเฉียบพลัน</a:t>
                      </a:r>
                      <a:endParaRPr lang="en-US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r>
                        <a:rPr lang="en-US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753</a:t>
                      </a:r>
                      <a:endParaRPr lang="th-TH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2,364.92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303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2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ไข้ไม่ทราบสาเหตุ</a:t>
                      </a:r>
                      <a:endParaRPr lang="en-US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6,156</a:t>
                      </a:r>
                      <a:endParaRPr lang="th-TH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1,141.57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303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2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ปอดบวม</a:t>
                      </a:r>
                      <a:endParaRPr lang="en-US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3,383</a:t>
                      </a:r>
                      <a:endParaRPr lang="th-TH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627.34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303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2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อาหารเป็นพิษ</a:t>
                      </a:r>
                      <a:endParaRPr lang="en-US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1,040</a:t>
                      </a:r>
                      <a:endParaRPr lang="th-TH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192.86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303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2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ตาแดง</a:t>
                      </a:r>
                      <a:endParaRPr lang="en-US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949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175.98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303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2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ไข้หวัดใหญ่</a:t>
                      </a:r>
                      <a:endParaRPr lang="en-US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550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101.99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303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2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มือเท้าปาก</a:t>
                      </a:r>
                      <a:endParaRPr lang="en-US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490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90.87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303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2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ไข้เลือดออก</a:t>
                      </a:r>
                      <a:endParaRPr lang="en-US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b"/>
                      <a:r>
                        <a:rPr lang="th-TH" sz="2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339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62.86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303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20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สุกใส</a:t>
                      </a:r>
                      <a:endParaRPr lang="en-US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249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46.17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172">
                <a:tc>
                  <a:txBody>
                    <a:bodyPr/>
                    <a:lstStyle/>
                    <a:p>
                      <a:pPr marL="72000" algn="ct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th-TH" sz="20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โรคติดต่อทางเพศสัมพันธ์</a:t>
                      </a:r>
                      <a:endParaRPr lang="en-US" sz="20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197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00" algn="r" fontAlgn="b"/>
                      <a:r>
                        <a:rPr lang="th-TH" sz="20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36.53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รูปภาพ 4" descr="S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122832"/>
            <a:ext cx="761990" cy="499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สถานการณ์โรคไข้เลือดออก </a:t>
            </a:r>
            <a:br>
              <a:rPr lang="th-TH" b="1" dirty="0" smtClean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ระหว่างวันที่ 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ม.ค.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59  - </a:t>
            </a:r>
            <a:r>
              <a:rPr lang="th-TH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31 ธ.ค. 59 </a:t>
            </a:r>
            <a:endParaRPr lang="th-TH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0" y="114298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86116" y="6357958"/>
            <a:ext cx="2928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สัปดาห์ระบาด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286124"/>
            <a:ext cx="1500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ผู้ป่วย(ราย)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แผนภูมิ 10"/>
          <p:cNvGraphicFramePr/>
          <p:nvPr/>
        </p:nvGraphicFramePr>
        <p:xfrm>
          <a:off x="214282" y="3571876"/>
          <a:ext cx="8715436" cy="2838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5643570" y="1928802"/>
          <a:ext cx="321470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543"/>
                <a:gridCol w="937623"/>
                <a:gridCol w="1138543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เสียชีวิต(ราย)</a:t>
                      </a:r>
                    </a:p>
                  </a:txBody>
                  <a:tcPr anchor="ctr"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มุกดาหาร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126.49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114.31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อำนาจเจริญ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88.59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ศรีสะ</a:t>
                      </a:r>
                      <a:r>
                        <a:rPr lang="th-TH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เกษ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83.98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rgbClr val="1B0AF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ยโสธร</a:t>
                      </a:r>
                      <a:endParaRPr lang="th-TH" sz="1200" b="1" dirty="0">
                        <a:solidFill>
                          <a:srgbClr val="1B0AF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1B0AFC"/>
                          </a:solidFill>
                          <a:latin typeface="+mn-lt"/>
                          <a:ea typeface="+mn-ea"/>
                          <a:cs typeface="+mn-cs"/>
                        </a:rPr>
                        <a:t>63.50</a:t>
                      </a:r>
                      <a:endParaRPr lang="th-TH" sz="1200" b="1" dirty="0">
                        <a:solidFill>
                          <a:srgbClr val="1B0AF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rgbClr val="1B0AF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rgbClr val="1B0AF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215206" y="3714752"/>
            <a:ext cx="1571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05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*ณ 24 ธ.ค. 59</a:t>
            </a:r>
          </a:p>
          <a:p>
            <a:pPr algn="r"/>
            <a:r>
              <a:rPr lang="th-TH" sz="105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05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05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สำนักระบาด</a:t>
            </a:r>
            <a:endParaRPr lang="th-TH" sz="105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3776" y="6300521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2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รง.506</a:t>
            </a:r>
          </a:p>
          <a:p>
            <a:r>
              <a:rPr lang="th-TH" sz="12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2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ข้อมูลบางส่วน </a:t>
            </a:r>
            <a:r>
              <a:rPr lang="en-US" sz="1200" i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Delay</a:t>
            </a:r>
            <a:endParaRPr lang="th-TH" sz="1200" i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85720" y="1643050"/>
            <a:ext cx="492922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th-TH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339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ราย </a:t>
            </a: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 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62.86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แสน </a:t>
            </a:r>
            <a:r>
              <a:rPr kumimoji="0" lang="th-T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ปชก.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h-TH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ไม่มีผู้ป่วยเสียชีวิต </a:t>
            </a:r>
          </a:p>
        </p:txBody>
      </p:sp>
      <p:cxnSp>
        <p:nvCxnSpPr>
          <p:cNvPr id="16" name="ลูกศรเชื่อมต่อแบบตรง 15"/>
          <p:cNvCxnSpPr/>
          <p:nvPr/>
        </p:nvCxnSpPr>
        <p:spPr>
          <a:xfrm rot="5400000">
            <a:off x="8287570" y="5428470"/>
            <a:ext cx="571504" cy="1588"/>
          </a:xfrm>
          <a:prstGeom prst="straightConnector1">
            <a:avLst/>
          </a:prstGeom>
          <a:ln w="38100">
            <a:solidFill>
              <a:srgbClr val="FF01C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รูปภาพ 13" descr="S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122832"/>
            <a:ext cx="761990" cy="499159"/>
          </a:xfrm>
          <a:prstGeom prst="rect">
            <a:avLst/>
          </a:prstGeom>
        </p:spPr>
      </p:pic>
      <p:sp>
        <p:nvSpPr>
          <p:cNvPr id="17" name="สี่เหลี่ยมผืนผ้า 16"/>
          <p:cNvSpPr/>
          <p:nvPr/>
        </p:nvSpPr>
        <p:spPr>
          <a:xfrm>
            <a:off x="214282" y="1285860"/>
            <a:ext cx="1564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จ.ยโสธร</a:t>
            </a:r>
            <a:endParaRPr lang="th-TH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5572132" y="1357298"/>
            <a:ext cx="1370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10</a:t>
            </a:r>
            <a:endParaRPr lang="th-TH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215369" cy="431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68240"/>
            <a:ext cx="8501090" cy="1143000"/>
          </a:xfrm>
          <a:noFill/>
        </p:spPr>
        <p:txBody>
          <a:bodyPr>
            <a:noAutofit/>
          </a:bodyPr>
          <a:lstStyle/>
          <a:p>
            <a:r>
              <a:rPr lang="th-TH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พยากรณ์ผู้ป่วยโรคไข้เลือดออก จ.ยโสธร ปี 2560 </a:t>
            </a:r>
            <a:br>
              <a:rPr lang="th-TH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ด้วยเทคนิคการวิเคราะห์ </a:t>
            </a:r>
            <a:r>
              <a:rPr lang="en-US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 series</a:t>
            </a:r>
            <a:endParaRPr lang="th-TH" sz="28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ลูกศรเชื่อมต่อแบบตรง 7"/>
          <p:cNvCxnSpPr/>
          <p:nvPr/>
        </p:nvCxnSpPr>
        <p:spPr>
          <a:xfrm rot="16200000" flipV="1">
            <a:off x="6929454" y="3714752"/>
            <a:ext cx="1285884" cy="857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58082" y="4786322"/>
            <a:ext cx="1785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ค่าพยากรณ์ผู้ป่วยปี 60</a:t>
            </a:r>
            <a:endParaRPr lang="th-TH" sz="2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5929330"/>
            <a:ext cx="8286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 </a:t>
            </a:r>
            <a:r>
              <a:rPr lang="en-US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การเกิดโรคมีปัจจัยหลายอย่างที่เกี่ยวข้อง ควรใช้ข้อมูลนี้ด้วยความระมัดระวัง</a:t>
            </a:r>
            <a:endParaRPr lang="th-TH" sz="16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1714488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*คาดว่าจะมีผู้ป่วยในปี 2560 </a:t>
            </a:r>
          </a:p>
          <a:p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  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720</a:t>
            </a: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ราย</a:t>
            </a:r>
          </a:p>
          <a:p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ซึ่งสูงกว่าปี 2559 ถึง 2 เท่า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รูปภาพ 8" descr="S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122832"/>
            <a:ext cx="761990" cy="499159"/>
          </a:xfrm>
          <a:prstGeom prst="rect">
            <a:avLst/>
          </a:prstGeom>
        </p:spPr>
      </p:pic>
      <p:cxnSp>
        <p:nvCxnSpPr>
          <p:cNvPr id="11" name="ตัวเชื่อมต่อตรง 10"/>
          <p:cNvCxnSpPr/>
          <p:nvPr/>
        </p:nvCxnSpPr>
        <p:spPr>
          <a:xfrm>
            <a:off x="0" y="122487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201</Words>
  <Application>Microsoft Office PowerPoint</Application>
  <PresentationFormat>นำเสนอทางหน้าจอ (4:3)</PresentationFormat>
  <Paragraphs>84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สถานการณ์ โรคติดต่อสำคัญ จ.ยโสธร (weekly2-2560)</vt:lpstr>
      <vt:lpstr>อัตราป่วยโรคติดต่อในระบบ รง.506  10 อันดับแรกปี 2559 </vt:lpstr>
      <vt:lpstr>สถานการณ์โรคไข้เลือดออก  ระหว่างวันที่  1 ม.ค. 59  -  31 ธ.ค. 59 </vt:lpstr>
      <vt:lpstr>พยากรณ์ผู้ป่วยโรคไข้เลือดออก จ.ยโสธร ปี 2560  ด้วยเทคนิคการวิเคราะห์ Time series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การพยากรณ์ผู้ป่วยโรคไข้เลือดออก จ.ยโสธร ปี 2560 ด้วยเทคนิคการวิเคราะห์ Time series</dc:title>
  <dc:creator>hitech</dc:creator>
  <cp:lastModifiedBy>hitech</cp:lastModifiedBy>
  <cp:revision>32</cp:revision>
  <dcterms:created xsi:type="dcterms:W3CDTF">2016-11-13T14:59:10Z</dcterms:created>
  <dcterms:modified xsi:type="dcterms:W3CDTF">2017-02-06T04:27:12Z</dcterms:modified>
</cp:coreProperties>
</file>