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0AFC"/>
    <a:srgbClr val="D60093"/>
    <a:srgbClr val="009900"/>
    <a:srgbClr val="FF01C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itech.hitech-PC\Desktop\MedianDHF17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autoTitleDeleted val="1"/>
    <c:plotArea>
      <c:layout>
        <c:manualLayout>
          <c:layoutTarget val="inner"/>
          <c:xMode val="edge"/>
          <c:yMode val="edge"/>
          <c:x val="0.10392609699769056"/>
          <c:y val="0.18435779334763638"/>
          <c:w val="0.8256351039260974"/>
          <c:h val="0.5782130791357678"/>
        </c:manualLayout>
      </c:layout>
      <c:lineChart>
        <c:grouping val="standard"/>
        <c:ser>
          <c:idx val="0"/>
          <c:order val="0"/>
          <c:tx>
            <c:strRef>
              <c:f>Sheet1!$B$9</c:f>
              <c:strCache>
                <c:ptCount val="1"/>
                <c:pt idx="0">
                  <c:v>Median</c:v>
                </c:pt>
              </c:strCache>
            </c:strRef>
          </c:tx>
          <c:spPr>
            <a:ln w="25400">
              <a:solidFill>
                <a:srgbClr val="000080"/>
              </a:solidFill>
              <a:prstDash val="solid"/>
            </a:ln>
          </c:spPr>
          <c:marker>
            <c:symbol val="triangle"/>
            <c:size val="7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Sheet1!$C$3:$N$3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Sheet1!$C$9:$N$9</c:f>
              <c:numCache>
                <c:formatCode>General</c:formatCode>
                <c:ptCount val="12"/>
                <c:pt idx="0">
                  <c:v>9</c:v>
                </c:pt>
                <c:pt idx="1">
                  <c:v>5</c:v>
                </c:pt>
                <c:pt idx="2">
                  <c:v>3</c:v>
                </c:pt>
                <c:pt idx="3">
                  <c:v>11</c:v>
                </c:pt>
                <c:pt idx="4">
                  <c:v>14</c:v>
                </c:pt>
                <c:pt idx="5">
                  <c:v>46</c:v>
                </c:pt>
                <c:pt idx="6">
                  <c:v>94</c:v>
                </c:pt>
                <c:pt idx="7">
                  <c:v>86</c:v>
                </c:pt>
                <c:pt idx="8">
                  <c:v>62</c:v>
                </c:pt>
                <c:pt idx="9">
                  <c:v>32</c:v>
                </c:pt>
                <c:pt idx="10">
                  <c:v>15</c:v>
                </c:pt>
                <c:pt idx="11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Sheet1!$B$10</c:f>
              <c:strCache>
                <c:ptCount val="1"/>
                <c:pt idx="0">
                  <c:v>2560</c:v>
                </c:pt>
              </c:strCache>
            </c:strRef>
          </c:tx>
          <c:spPr>
            <a:ln w="25400">
              <a:solidFill>
                <a:srgbClr val="FF00FF"/>
              </a:solidFill>
              <a:prstDash val="solid"/>
            </a:ln>
          </c:spPr>
          <c:marker>
            <c:symbol val="circle"/>
            <c:size val="7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strRef>
              <c:f>Sheet1!$C$3:$N$3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Sheet1!$C$10:$N$10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marker val="1"/>
        <c:axId val="37395840"/>
        <c:axId val="37156352"/>
      </c:lineChart>
      <c:catAx>
        <c:axId val="373958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ngsanaUPC"/>
                    <a:ea typeface="AngsanaUPC"/>
                    <a:cs typeface="AngsanaUPC"/>
                  </a:defRPr>
                </a:pPr>
                <a:r>
                  <a:rPr lang="th-TH"/>
                  <a:t>เดือน</a:t>
                </a:r>
              </a:p>
            </c:rich>
          </c:tx>
          <c:layout>
            <c:manualLayout>
              <c:xMode val="edge"/>
              <c:yMode val="edge"/>
              <c:x val="0.5"/>
              <c:y val="0.84456644123627167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ajorTickMark val="none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th-TH"/>
          </a:p>
        </c:txPr>
        <c:crossAx val="37156352"/>
        <c:crosses val="autoZero"/>
        <c:auto val="1"/>
        <c:lblAlgn val="ctr"/>
        <c:lblOffset val="100"/>
        <c:tickLblSkip val="1"/>
        <c:tickMarkSkip val="1"/>
      </c:catAx>
      <c:valAx>
        <c:axId val="37156352"/>
        <c:scaling>
          <c:orientation val="minMax"/>
        </c:scaling>
        <c:axPos val="l"/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r>
                  <a:rPr lang="th-TH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จำนวนผู้ป่วย(ราย)</a:t>
                </a:r>
              </a:p>
            </c:rich>
          </c:tx>
          <c:layout>
            <c:manualLayout>
              <c:xMode val="edge"/>
              <c:yMode val="edge"/>
              <c:x val="5.1963048498845296E-2"/>
              <c:y val="5.8659297883338853E-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37395840"/>
        <c:crosses val="autoZero"/>
        <c:crossBetween val="between"/>
        <c:majorUnit val="2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5998875006260669"/>
          <c:y val="0.20526316167291564"/>
          <c:w val="0.17514868281983026"/>
          <c:h val="0.28025449358633375"/>
        </c:manualLayout>
      </c:layout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th-TH"/>
        </a:p>
      </c:txPr>
    </c:legend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th-TH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188A-F424-48F7-883C-30707AFE178B}" type="datetimeFigureOut">
              <a:rPr lang="th-TH" smtClean="0"/>
              <a:pPr/>
              <a:t>04/04/60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48E9-1160-4879-AD50-FFE3B70EB7A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188A-F424-48F7-883C-30707AFE178B}" type="datetimeFigureOut">
              <a:rPr lang="th-TH" smtClean="0"/>
              <a:pPr/>
              <a:t>04/04/60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48E9-1160-4879-AD50-FFE3B70EB7A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188A-F424-48F7-883C-30707AFE178B}" type="datetimeFigureOut">
              <a:rPr lang="th-TH" smtClean="0"/>
              <a:pPr/>
              <a:t>04/04/60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48E9-1160-4879-AD50-FFE3B70EB7A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188A-F424-48F7-883C-30707AFE178B}" type="datetimeFigureOut">
              <a:rPr lang="th-TH" smtClean="0"/>
              <a:pPr/>
              <a:t>04/04/60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48E9-1160-4879-AD50-FFE3B70EB7A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188A-F424-48F7-883C-30707AFE178B}" type="datetimeFigureOut">
              <a:rPr lang="th-TH" smtClean="0"/>
              <a:pPr/>
              <a:t>04/04/60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48E9-1160-4879-AD50-FFE3B70EB7A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188A-F424-48F7-883C-30707AFE178B}" type="datetimeFigureOut">
              <a:rPr lang="th-TH" smtClean="0"/>
              <a:pPr/>
              <a:t>04/04/60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48E9-1160-4879-AD50-FFE3B70EB7A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188A-F424-48F7-883C-30707AFE178B}" type="datetimeFigureOut">
              <a:rPr lang="th-TH" smtClean="0"/>
              <a:pPr/>
              <a:t>04/04/60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48E9-1160-4879-AD50-FFE3B70EB7A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188A-F424-48F7-883C-30707AFE178B}" type="datetimeFigureOut">
              <a:rPr lang="th-TH" smtClean="0"/>
              <a:pPr/>
              <a:t>04/04/60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48E9-1160-4879-AD50-FFE3B70EB7A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188A-F424-48F7-883C-30707AFE178B}" type="datetimeFigureOut">
              <a:rPr lang="th-TH" smtClean="0"/>
              <a:pPr/>
              <a:t>04/04/60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48E9-1160-4879-AD50-FFE3B70EB7A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188A-F424-48F7-883C-30707AFE178B}" type="datetimeFigureOut">
              <a:rPr lang="th-TH" smtClean="0"/>
              <a:pPr/>
              <a:t>04/04/60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48E9-1160-4879-AD50-FFE3B70EB7A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188A-F424-48F7-883C-30707AFE178B}" type="datetimeFigureOut">
              <a:rPr lang="th-TH" smtClean="0"/>
              <a:pPr/>
              <a:t>04/04/60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48E9-1160-4879-AD50-FFE3B70EB7A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6188A-F424-48F7-883C-30707AFE178B}" type="datetimeFigureOut">
              <a:rPr lang="th-TH" smtClean="0"/>
              <a:pPr/>
              <a:t>04/04/60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048E9-1160-4879-AD50-FFE3B70EB7A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Chart 1"/>
          <p:cNvGraphicFramePr>
            <a:graphicFrameLocks/>
          </p:cNvGraphicFramePr>
          <p:nvPr/>
        </p:nvGraphicFramePr>
        <p:xfrm>
          <a:off x="0" y="3357562"/>
          <a:ext cx="7786710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4421"/>
          </a:xfrm>
        </p:spPr>
        <p:txBody>
          <a:bodyPr>
            <a:normAutofit/>
          </a:bodyPr>
          <a:lstStyle/>
          <a:p>
            <a:r>
              <a:rPr lang="th-TH" b="1" dirty="0" smtClean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สถานการณ์โรคไข้เลือดออก </a:t>
            </a:r>
            <a:br>
              <a:rPr lang="th-TH" b="1" dirty="0" smtClean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ระหว่างวันที่  </a:t>
            </a: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th-TH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ม.ค. </a:t>
            </a: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60  - </a:t>
            </a:r>
            <a:r>
              <a:rPr lang="th-TH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3 เม.ย. </a:t>
            </a: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60</a:t>
            </a:r>
            <a:r>
              <a:rPr lang="th-TH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sz="20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7" name="ตัวเชื่อมต่อตรง 6"/>
          <p:cNvCxnSpPr/>
          <p:nvPr/>
        </p:nvCxnSpPr>
        <p:spPr>
          <a:xfrm>
            <a:off x="0" y="114298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ตาราง 9"/>
          <p:cNvGraphicFramePr>
            <a:graphicFrameLocks noGrp="1"/>
          </p:cNvGraphicFramePr>
          <p:nvPr/>
        </p:nvGraphicFramePr>
        <p:xfrm>
          <a:off x="5643570" y="1785926"/>
          <a:ext cx="3214709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543"/>
                <a:gridCol w="937623"/>
                <a:gridCol w="1138543"/>
              </a:tblGrid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จังหวัด</a:t>
                      </a:r>
                      <a:endParaRPr lang="th-TH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อัตราป่วย*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เสียชีวิต(ราย)</a:t>
                      </a:r>
                    </a:p>
                  </a:txBody>
                  <a:tcPr anchor="ctr"/>
                </a:tc>
              </a:tr>
              <a:tr h="257177">
                <a:tc>
                  <a:txBody>
                    <a:bodyPr/>
                    <a:lstStyle/>
                    <a:p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มุกดาหาร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6.92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57177">
                <a:tc>
                  <a:txBody>
                    <a:bodyPr/>
                    <a:lstStyle/>
                    <a:p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ศรีสะ</a:t>
                      </a:r>
                      <a:r>
                        <a:rPr lang="th-TH" sz="12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เกษ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3.34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57177">
                <a:tc>
                  <a:txBody>
                    <a:bodyPr/>
                    <a:lstStyle/>
                    <a:p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อุบลราชธานี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2.21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57177">
                <a:tc>
                  <a:txBody>
                    <a:bodyPr/>
                    <a:lstStyle/>
                    <a:p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อำนาจเจริญ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1.33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57177">
                <a:tc>
                  <a:txBody>
                    <a:bodyPr/>
                    <a:lstStyle/>
                    <a:p>
                      <a:r>
                        <a:rPr lang="th-TH" sz="1200" b="1" dirty="0" smtClean="0">
                          <a:solidFill>
                            <a:srgbClr val="1B0AF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ยโสธร</a:t>
                      </a:r>
                      <a:endParaRPr lang="th-TH" sz="1200" b="1" dirty="0">
                        <a:solidFill>
                          <a:srgbClr val="1B0AF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rgbClr val="1B0AFC"/>
                          </a:solidFill>
                          <a:latin typeface="+mn-lt"/>
                          <a:ea typeface="+mn-ea"/>
                          <a:cs typeface="+mn-cs"/>
                        </a:rPr>
                        <a:t>0.93</a:t>
                      </a:r>
                      <a:endParaRPr lang="th-TH" sz="1200" b="1" dirty="0">
                        <a:solidFill>
                          <a:srgbClr val="1B0AF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rgbClr val="1B0AF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200" b="1" dirty="0">
                        <a:solidFill>
                          <a:srgbClr val="1B0AF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286644" y="3571876"/>
            <a:ext cx="15716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050" b="1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*ณ 2</a:t>
            </a:r>
            <a:r>
              <a:rPr lang="en-US" sz="1050" b="1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</a:t>
            </a:r>
            <a:r>
              <a:rPr lang="th-TH" sz="1050" b="1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มี.ค. </a:t>
            </a:r>
            <a:r>
              <a:rPr lang="en-US" sz="1050" b="1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60</a:t>
            </a:r>
            <a:endParaRPr lang="th-TH" sz="1050" b="1" dirty="0" smtClean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/>
            <a:r>
              <a:rPr lang="th-TH" sz="1050" b="1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ที่มา </a:t>
            </a:r>
            <a:r>
              <a:rPr lang="en-US" sz="1050" b="1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1050" b="1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สำนักระบาด</a:t>
            </a:r>
            <a:endParaRPr lang="th-TH" sz="1050" b="1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85918" y="6310618"/>
            <a:ext cx="71228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100" i="1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ที่มา </a:t>
            </a:r>
            <a:r>
              <a:rPr lang="en-US" sz="1100" i="1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1100" i="1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รง.506 และจากรายงานการสอบสวนโรค</a:t>
            </a:r>
          </a:p>
          <a:p>
            <a:pPr algn="r"/>
            <a:r>
              <a:rPr lang="th-TH" sz="1100" i="1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หมายเหตุ </a:t>
            </a:r>
            <a:r>
              <a:rPr lang="en-US" sz="1100" i="1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1100" i="1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ข้อมูลบางส่วน </a:t>
            </a:r>
            <a:r>
              <a:rPr lang="en-US" sz="1100" i="1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Delay,</a:t>
            </a:r>
            <a:r>
              <a:rPr lang="th-TH" sz="1100" i="1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และในความเป็นจริงอาจมีผู้ป่วยมากกว่านี้ ควรใช้ข้อมูลด้วยความระมัดระวัง</a:t>
            </a:r>
            <a:endParaRPr lang="th-TH" sz="1100" i="1" dirty="0">
              <a:solidFill>
                <a:schemeClr val="accent5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214282" y="1643050"/>
            <a:ext cx="5286412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th-TH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ผู้ป่วย 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ราย </a:t>
            </a:r>
          </a:p>
          <a:p>
            <a:pPr lvl="0" indent="269875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อัตราป่วย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1.10 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ต่อแสน </a:t>
            </a:r>
            <a:r>
              <a:rPr kumimoji="0" lang="th-TH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ปชก.</a:t>
            </a:r>
            <a:endParaRPr kumimoji="0" lang="th-TH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indent="269875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h-TH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ไม่มีผู้ป่วยเสียชีวิต </a:t>
            </a:r>
          </a:p>
          <a:p>
            <a:pPr lvl="0" indent="269875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h-TH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อัตราส่วนเพศชาย </a:t>
            </a:r>
            <a:r>
              <a:rPr lang="en-US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หญิง </a:t>
            </a:r>
            <a:r>
              <a:rPr lang="en-US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 1:1</a:t>
            </a:r>
          </a:p>
          <a:p>
            <a:pPr lvl="0" indent="269875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h-TH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ส่วนใหญ่พบในกลุ่มอายุ </a:t>
            </a:r>
            <a:r>
              <a:rPr lang="en-US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10-24 </a:t>
            </a:r>
            <a:r>
              <a:rPr lang="th-TH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ปี (ร้อยละ </a:t>
            </a:r>
            <a:r>
              <a:rPr lang="en-US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66.6)</a:t>
            </a:r>
          </a:p>
          <a:p>
            <a:pPr lvl="0" indent="269875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h-TH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อำเภอป่าติ้ว พบอัตราป่วยสูงสุด </a:t>
            </a:r>
            <a:r>
              <a:rPr lang="th-TH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(พบการระบาดเป็นกลุ่มก้อน)</a:t>
            </a:r>
            <a:endParaRPr lang="th-TH" sz="14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indent="269875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h-TH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พบผู้ป่วยยืนยัน </a:t>
            </a:r>
            <a:r>
              <a:rPr lang="en-US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</a:t>
            </a:r>
            <a:r>
              <a:rPr lang="th-TH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 (</a:t>
            </a:r>
            <a:r>
              <a:rPr lang="en-US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Type 4) </a:t>
            </a:r>
            <a:r>
              <a:rPr lang="th-TH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ในอำเภอป่าติ้ว</a:t>
            </a:r>
          </a:p>
        </p:txBody>
      </p:sp>
      <p:pic>
        <p:nvPicPr>
          <p:cNvPr id="14" name="รูปภาพ 13" descr="SA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38" y="122832"/>
            <a:ext cx="761990" cy="499159"/>
          </a:xfrm>
          <a:prstGeom prst="rect">
            <a:avLst/>
          </a:prstGeom>
        </p:spPr>
      </p:pic>
      <p:sp>
        <p:nvSpPr>
          <p:cNvPr id="17" name="สี่เหลี่ยมผืนผ้า 16"/>
          <p:cNvSpPr/>
          <p:nvPr/>
        </p:nvSpPr>
        <p:spPr>
          <a:xfrm>
            <a:off x="214282" y="1214422"/>
            <a:ext cx="15648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 smtClean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จ.ยโสธร</a:t>
            </a:r>
            <a:endParaRPr lang="th-TH" dirty="0"/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5572132" y="1357298"/>
            <a:ext cx="11977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เขต 10</a:t>
            </a:r>
            <a:endParaRPr lang="th-TH" sz="2400" dirty="0">
              <a:solidFill>
                <a:srgbClr val="0070C0"/>
              </a:solidFill>
            </a:endParaRPr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928662" y="5929330"/>
            <a:ext cx="592935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000" b="1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จำนวนผู้ป่วยไข้เลือดออก จำแนกรายเดือน ข้อมูลปี  2560  เปรียบเทียบกับค่ามัธยฐาน 5 ปี ย้อนหลัง </a:t>
            </a:r>
            <a:endParaRPr lang="th-TH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สี่เหลี่ยมมุมมน 20"/>
          <p:cNvSpPr/>
          <p:nvPr/>
        </p:nvSpPr>
        <p:spPr>
          <a:xfrm>
            <a:off x="142844" y="1214422"/>
            <a:ext cx="5286412" cy="221457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TextBox 21"/>
          <p:cNvSpPr txBox="1"/>
          <p:nvPr/>
        </p:nvSpPr>
        <p:spPr>
          <a:xfrm>
            <a:off x="1571604" y="3929066"/>
            <a:ext cx="30003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rgbClr val="1B0AF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ผู้ป่วยในเดือน </a:t>
            </a:r>
          </a:p>
          <a:p>
            <a:r>
              <a:rPr lang="th-TH" sz="1600" dirty="0" smtClean="0">
                <a:solidFill>
                  <a:srgbClr val="1B0AF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เม.ย. </a:t>
            </a:r>
            <a:r>
              <a:rPr lang="en-US" sz="1600" dirty="0" smtClean="0">
                <a:solidFill>
                  <a:srgbClr val="1B0AF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th-TH" sz="1600" dirty="0" smtClean="0">
                <a:solidFill>
                  <a:srgbClr val="1B0AF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มิ.ย.    </a:t>
            </a:r>
          </a:p>
          <a:p>
            <a:r>
              <a:rPr lang="th-TH" sz="1600" dirty="0" smtClean="0">
                <a:solidFill>
                  <a:srgbClr val="1B0AF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มีแนวโน้มจะสูง</a:t>
            </a:r>
          </a:p>
          <a:p>
            <a:r>
              <a:rPr lang="th-TH" sz="1600" dirty="0" smtClean="0">
                <a:solidFill>
                  <a:srgbClr val="1B0AF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กว่าค่า </a:t>
            </a:r>
            <a:r>
              <a:rPr lang="en-US" sz="1600" dirty="0" smtClean="0">
                <a:solidFill>
                  <a:srgbClr val="1B0AF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Median</a:t>
            </a:r>
            <a:endParaRPr lang="th-TH" sz="1600" dirty="0">
              <a:solidFill>
                <a:srgbClr val="1B0AF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" name="ส่วนโค้ง 22"/>
          <p:cNvSpPr/>
          <p:nvPr/>
        </p:nvSpPr>
        <p:spPr>
          <a:xfrm rot="18068713" flipH="1" flipV="1">
            <a:off x="1838405" y="3659987"/>
            <a:ext cx="1664467" cy="1475183"/>
          </a:xfrm>
          <a:prstGeom prst="arc">
            <a:avLst>
              <a:gd name="adj1" fmla="val 17270722"/>
              <a:gd name="adj2" fmla="val 20212626"/>
            </a:avLst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14282" y="0"/>
            <a:ext cx="8072494" cy="1143000"/>
          </a:xfrm>
        </p:spPr>
        <p:txBody>
          <a:bodyPr>
            <a:normAutofit fontScale="90000"/>
          </a:bodyPr>
          <a:lstStyle/>
          <a:p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มาตรการที่พื้นที่ควรดำเนินการในช่วงนี้</a:t>
            </a:r>
            <a:endParaRPr lang="th-TH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158" y="1071546"/>
            <a:ext cx="8429684" cy="4572032"/>
          </a:xfrm>
        </p:spPr>
        <p:txBody>
          <a:bodyPr>
            <a:noAutofit/>
          </a:bodyPr>
          <a:lstStyle/>
          <a:p>
            <a:r>
              <a:rPr lang="th-TH" sz="2000" dirty="0" smtClean="0">
                <a:solidFill>
                  <a:srgbClr val="D6009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รณรงค์กำจัด</a:t>
            </a:r>
            <a:r>
              <a:rPr lang="en-US" sz="2000" dirty="0" smtClean="0">
                <a:solidFill>
                  <a:srgbClr val="D6009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th-TH" sz="2000" dirty="0" smtClean="0">
                <a:solidFill>
                  <a:srgbClr val="D6009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ทำลายแหล่งเพาะพันธุ์ยุงลายอย่างต่อเนื่อง เพื่อลดจำนวนพาหะนำโรค  </a:t>
            </a:r>
          </a:p>
          <a:p>
            <a:pPr>
              <a:spcBef>
                <a:spcPts val="1800"/>
              </a:spcBef>
            </a:pP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สำหรับพื้นที่ที่พบผู้ป่วยรายแรก(ระดับอำเภอ หรือตำบล) ควรมีการยืนยันโรคด้วยการ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Confirm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LAB  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และดำเนินการควบคุมป้องกันโรค อย่างเข้มข้น  ตามมาตรการ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3-3-1 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โดยเฉพาะการควบคุม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กำจัดลูกน้ำให้มีความชุก เท่ากับ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“0”</a:t>
            </a:r>
          </a:p>
          <a:p>
            <a:pPr>
              <a:spcBef>
                <a:spcPts val="1800"/>
              </a:spcBef>
            </a:pPr>
            <a:r>
              <a:rPr lang="th-TH" sz="2000" dirty="0" smtClean="0">
                <a:solidFill>
                  <a:srgbClr val="1B0AF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ที่ผ่านมาการระบาดเป็นกลุ่มก้อน และพบผู้ป่วยอย่างต่อเนื่องในบางชุมชน    เป็นเพราะ  ไม่ได้รับความร่วมมือจากชุมชนเท่าที่ควร   และพื้นที่ไม่ได้ทำประชาคม  ดังนั้น “</a:t>
            </a:r>
            <a:r>
              <a:rPr lang="th-TH" sz="2000" u="sng" dirty="0" smtClean="0">
                <a:solidFill>
                  <a:srgbClr val="1B0AF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การทำประชาคมควรเป็นมาตรการแรกๆ ที่สำคัญ</a:t>
            </a:r>
            <a:r>
              <a:rPr lang="th-TH" sz="2000" dirty="0" smtClean="0">
                <a:solidFill>
                  <a:srgbClr val="1B0AF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 ที่ </a:t>
            </a:r>
            <a:r>
              <a:rPr lang="th-TH" sz="2000" dirty="0" err="1" smtClean="0">
                <a:solidFill>
                  <a:srgbClr val="1B0AF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จนท.</a:t>
            </a:r>
            <a:r>
              <a:rPr lang="th-TH" sz="2000" dirty="0" smtClean="0">
                <a:solidFill>
                  <a:srgbClr val="1B0AF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ต้องดำเนินการ</a:t>
            </a:r>
          </a:p>
          <a:p>
            <a:pPr>
              <a:spcBef>
                <a:spcPts val="1800"/>
              </a:spcBef>
            </a:pP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ทีมควบคุมโรค ควรใช้ประโยชน์จากข้อมูลในระบบเฝ้าระวัง เพื่อการวางแผนและควบคุมป้องกันโรค  ซึ่งจะทำให้การดำเนินงานมีประสิทธิภาพยิ่งขึ้น</a:t>
            </a:r>
          </a:p>
          <a:p>
            <a:pPr>
              <a:spcBef>
                <a:spcPts val="1800"/>
              </a:spcBef>
            </a:pPr>
            <a:r>
              <a:rPr lang="th-TH" sz="2000" dirty="0" smtClean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ในพื้นที่ จ.ยโสธร พบผู้ป่วยไข้เลือดออก </a:t>
            </a:r>
            <a:r>
              <a:rPr lang="en-US" sz="2000" dirty="0" smtClean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Type 4 </a:t>
            </a:r>
            <a:r>
              <a:rPr lang="th-TH" sz="2000" dirty="0" smtClean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บ่งชี้ว่าการระบาดของโรคไข้เลือดออกในปีนี้ ผู้ป่วยจะมีอาการรุนแรง และอาจมีผู้ป่วยเสียชีวิต  ดังนั้น รพ.สต. ควรทำ </a:t>
            </a:r>
            <a:r>
              <a:rPr lang="en-US" sz="2000" dirty="0" smtClean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tourniquet test </a:t>
            </a:r>
            <a:r>
              <a:rPr lang="th-TH" sz="2000" dirty="0" smtClean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ในผู้ป่วยสงสัยทุกราย และส่งต่อพบแพทย์</a:t>
            </a:r>
          </a:p>
          <a:p>
            <a:endParaRPr lang="th-TH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4" name="ตัวเชื่อมต่อตรง 3"/>
          <p:cNvCxnSpPr/>
          <p:nvPr/>
        </p:nvCxnSpPr>
        <p:spPr>
          <a:xfrm>
            <a:off x="0" y="1000108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รูปภาพ 4" descr="S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122832"/>
            <a:ext cx="761990" cy="4991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347</Words>
  <Application>Microsoft Office PowerPoint</Application>
  <PresentationFormat>นำเสนอทางหน้าจอ (4:3)</PresentationFormat>
  <Paragraphs>45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ชุดรูปแบบของ Office</vt:lpstr>
      <vt:lpstr>สถานการณ์โรคไข้เลือดออก  ระหว่างวันที่  1 ม.ค. 60  -  3 เม.ย. 60 </vt:lpstr>
      <vt:lpstr>มาตรการที่พื้นที่ควรดำเนินการในช่วงนี้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การพยากรณ์ผู้ป่วยโรคไข้เลือดออก จ.ยโสธร ปี 2560 ด้วยเทคนิคการวิเคราะห์ Time series</dc:title>
  <dc:creator>hitech</dc:creator>
  <cp:lastModifiedBy>hitech</cp:lastModifiedBy>
  <cp:revision>37</cp:revision>
  <dcterms:created xsi:type="dcterms:W3CDTF">2016-11-13T14:59:10Z</dcterms:created>
  <dcterms:modified xsi:type="dcterms:W3CDTF">2017-04-04T06:56:05Z</dcterms:modified>
</cp:coreProperties>
</file>