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59" r:id="rId4"/>
    <p:sldId id="291" r:id="rId5"/>
    <p:sldId id="264" r:id="rId6"/>
    <p:sldId id="306" r:id="rId7"/>
    <p:sldId id="309" r:id="rId8"/>
    <p:sldId id="307" r:id="rId9"/>
  </p:sldIdLst>
  <p:sldSz cx="9906000" cy="6858000" type="A4"/>
  <p:notesSz cx="10234613" cy="7099300"/>
  <p:defaultTextStyle>
    <a:defPPr>
      <a:defRPr lang="th-TH"/>
    </a:defPPr>
    <a:lvl1pPr marL="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95788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143682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191576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239470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287364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335258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3831520" algn="l" defTabSz="9578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0099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18" y="-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2C823C-7777-443D-A935-E94EDCF9AD2B}" type="datetimeFigureOut">
              <a:rPr lang="th-TH" smtClean="0"/>
              <a:pPr/>
              <a:t>04/04/60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53A8C5-173A-4B30-BA5B-00F6154142E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9878D0-882C-4795-ACB6-9304871005C2}" type="datetimeFigureOut">
              <a:rPr lang="th-TH" smtClean="0"/>
              <a:pPr/>
              <a:t>04/04/60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197225" y="533400"/>
            <a:ext cx="38401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601B724-787E-4699-B162-428C094D77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8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2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6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70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4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8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520" algn="l" defTabSz="9578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34B6-852A-4175-B328-27F14D403160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F0FA-4C8C-4625-B11D-6A3CD80C8FB8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023-6413-41DA-9055-E6EADEC0F3EB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D5F9-B1E7-42E7-98E7-690FE4471025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89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7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7460-99FB-4F5C-A5C5-DCA89A7C85CD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9F3F-5D15-4EA8-835A-D4731421E64E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000" b="1"/>
            </a:lvl2pPr>
            <a:lvl3pPr marL="957880" indent="0">
              <a:buNone/>
              <a:defRPr sz="1900" b="1"/>
            </a:lvl3pPr>
            <a:lvl4pPr marL="1436820" indent="0">
              <a:buNone/>
              <a:defRPr sz="1700" b="1"/>
            </a:lvl4pPr>
            <a:lvl5pPr marL="1915760" indent="0">
              <a:buNone/>
              <a:defRPr sz="1700" b="1"/>
            </a:lvl5pPr>
            <a:lvl6pPr marL="2394700" indent="0">
              <a:buNone/>
              <a:defRPr sz="1700" b="1"/>
            </a:lvl6pPr>
            <a:lvl7pPr marL="2873640" indent="0">
              <a:buNone/>
              <a:defRPr sz="1700" b="1"/>
            </a:lvl7pPr>
            <a:lvl8pPr marL="3352580" indent="0">
              <a:buNone/>
              <a:defRPr sz="1700" b="1"/>
            </a:lvl8pPr>
            <a:lvl9pPr marL="3831520" indent="0">
              <a:buNone/>
              <a:defRPr sz="17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000" b="1"/>
            </a:lvl2pPr>
            <a:lvl3pPr marL="957880" indent="0">
              <a:buNone/>
              <a:defRPr sz="1900" b="1"/>
            </a:lvl3pPr>
            <a:lvl4pPr marL="1436820" indent="0">
              <a:buNone/>
              <a:defRPr sz="1700" b="1"/>
            </a:lvl4pPr>
            <a:lvl5pPr marL="1915760" indent="0">
              <a:buNone/>
              <a:defRPr sz="1700" b="1"/>
            </a:lvl5pPr>
            <a:lvl6pPr marL="2394700" indent="0">
              <a:buNone/>
              <a:defRPr sz="1700" b="1"/>
            </a:lvl6pPr>
            <a:lvl7pPr marL="2873640" indent="0">
              <a:buNone/>
              <a:defRPr sz="1700" b="1"/>
            </a:lvl7pPr>
            <a:lvl8pPr marL="3352580" indent="0">
              <a:buNone/>
              <a:defRPr sz="1700" b="1"/>
            </a:lvl8pPr>
            <a:lvl9pPr marL="3831520" indent="0">
              <a:buNone/>
              <a:defRPr sz="17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07B8-2317-4BD2-865F-3FC738541D72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BCEF-B58A-4DEF-8746-31C098ACBCC1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C461-F6C2-47C7-A6E4-DD8561085E36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5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80" indent="0">
              <a:buNone/>
              <a:defRPr sz="1100"/>
            </a:lvl3pPr>
            <a:lvl4pPr marL="1436820" indent="0">
              <a:buNone/>
              <a:defRPr sz="1000"/>
            </a:lvl4pPr>
            <a:lvl5pPr marL="1915760" indent="0">
              <a:buNone/>
              <a:defRPr sz="1000"/>
            </a:lvl5pPr>
            <a:lvl6pPr marL="2394700" indent="0">
              <a:buNone/>
              <a:defRPr sz="1000"/>
            </a:lvl6pPr>
            <a:lvl7pPr marL="2873640" indent="0">
              <a:buNone/>
              <a:defRPr sz="1000"/>
            </a:lvl7pPr>
            <a:lvl8pPr marL="3352580" indent="0">
              <a:buNone/>
              <a:defRPr sz="1000"/>
            </a:lvl8pPr>
            <a:lvl9pPr marL="383152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6A1D-23EF-4D11-BFC4-2C386AEE629B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940" indent="0">
              <a:buNone/>
              <a:defRPr sz="2900"/>
            </a:lvl2pPr>
            <a:lvl3pPr marL="957880" indent="0">
              <a:buNone/>
              <a:defRPr sz="2500"/>
            </a:lvl3pPr>
            <a:lvl4pPr marL="1436820" indent="0">
              <a:buNone/>
              <a:defRPr sz="2000"/>
            </a:lvl4pPr>
            <a:lvl5pPr marL="1915760" indent="0">
              <a:buNone/>
              <a:defRPr sz="2000"/>
            </a:lvl5pPr>
            <a:lvl6pPr marL="2394700" indent="0">
              <a:buNone/>
              <a:defRPr sz="2000"/>
            </a:lvl6pPr>
            <a:lvl7pPr marL="2873640" indent="0">
              <a:buNone/>
              <a:defRPr sz="2000"/>
            </a:lvl7pPr>
            <a:lvl8pPr marL="3352580" indent="0">
              <a:buNone/>
              <a:defRPr sz="2000"/>
            </a:lvl8pPr>
            <a:lvl9pPr marL="383152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80" indent="0">
              <a:buNone/>
              <a:defRPr sz="1100"/>
            </a:lvl3pPr>
            <a:lvl4pPr marL="1436820" indent="0">
              <a:buNone/>
              <a:defRPr sz="1000"/>
            </a:lvl4pPr>
            <a:lvl5pPr marL="1915760" indent="0">
              <a:buNone/>
              <a:defRPr sz="1000"/>
            </a:lvl5pPr>
            <a:lvl6pPr marL="2394700" indent="0">
              <a:buNone/>
              <a:defRPr sz="1000"/>
            </a:lvl6pPr>
            <a:lvl7pPr marL="2873640" indent="0">
              <a:buNone/>
              <a:defRPr sz="1000"/>
            </a:lvl7pPr>
            <a:lvl8pPr marL="3352580" indent="0">
              <a:buNone/>
              <a:defRPr sz="1000"/>
            </a:lvl8pPr>
            <a:lvl9pPr marL="383152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E8B-0CA1-4577-9290-718CA92272C8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8" tIns="47894" rIns="95788" bIns="4789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1E01-E4D2-4095-999B-4499AF4FD28B}" type="datetime1">
              <a:rPr lang="th-TH" smtClean="0"/>
              <a:pPr/>
              <a:t>04/04/60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4CAB-A16A-4ED6-9450-C9930FFD9B8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788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5" indent="-359205" algn="l" defTabSz="95788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8" indent="-299338" algn="l" defTabSz="95788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51" indent="-239471" algn="l" defTabSz="95788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91" indent="-239471" algn="l" defTabSz="9578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31" indent="-239471" algn="l" defTabSz="9578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71" indent="-239471" algn="l" defTabSz="957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11" indent="-239471" algn="l" defTabSz="957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51" indent="-239471" algn="l" defTabSz="957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91" indent="-239471" algn="l" defTabSz="957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8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2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6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0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8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20" algn="l" defTabSz="95788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103498" y="571480"/>
            <a:ext cx="9673861" cy="250033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8" tIns="47894" rIns="95788" bIns="47894"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1669" y="1000108"/>
            <a:ext cx="9364331" cy="1470025"/>
          </a:xfrm>
        </p:spPr>
        <p:txBody>
          <a:bodyPr>
            <a:noAutofit/>
          </a:bodyPr>
          <a:lstStyle/>
          <a:p>
            <a:pPr algn="l"/>
            <a:r>
              <a:rPr lang="th-TH" sz="4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ผลการประเมินระบบเฝ้าระวัง</a:t>
            </a:r>
            <a:r>
              <a:rPr lang="th-TH" sz="4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โรคไวรัสตับอักเสบบีชนิดเฉียบพลัน</a:t>
            </a:r>
            <a:r>
              <a:rPr lang="th-TH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(Acute Hepatitis B viral; HBV)  </a:t>
            </a:r>
            <a: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จังหวัดยโสธร  ปี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2557 - 2559</a:t>
            </a:r>
            <a:endParaRPr lang="th-TH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4313" y="3286124"/>
            <a:ext cx="6934200" cy="1752600"/>
          </a:xfrm>
        </p:spPr>
        <p:txBody>
          <a:bodyPr>
            <a:noAutofit/>
          </a:bodyPr>
          <a:lstStyle/>
          <a:p>
            <a:pPr algn="l"/>
            <a:r>
              <a:rPr lang="th-TH" sz="20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กัญญาภัค  ศิลารักษ์ </a:t>
            </a:r>
            <a:r>
              <a:rPr lang="th-TH" sz="1600" i="1" baseline="10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0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ถนอม  นามวงศ์ </a:t>
            </a:r>
            <a:r>
              <a:rPr lang="th-TH" sz="1600" i="1" baseline="10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endParaRPr lang="en-US" sz="2000" i="1" baseline="100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1600" i="1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โรงพยาบาลไทยเจริญ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1600" i="1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6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41704" y="5214951"/>
            <a:ext cx="8320672" cy="80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8" tIns="47894" rIns="95788" bIns="4789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 Epidemiology and Management Training Programme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2016-2017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FEMT 12</a:t>
            </a:r>
            <a:endParaRPr lang="en-GB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สาเหตุโรคมะเร็งตับ.jpg"/>
          <p:cNvPicPr>
            <a:picLocks noChangeAspect="1"/>
          </p:cNvPicPr>
          <p:nvPr/>
        </p:nvPicPr>
        <p:blipFill>
          <a:blip r:embed="rId2"/>
          <a:srcRect r="7499"/>
          <a:stretch>
            <a:fillRect/>
          </a:stretch>
        </p:blipFill>
        <p:spPr>
          <a:xfrm>
            <a:off x="6167446" y="1214422"/>
            <a:ext cx="3408991" cy="263079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381628" y="3786190"/>
            <a:ext cx="4953000" cy="266001"/>
          </a:xfrm>
          <a:prstGeom prst="rect">
            <a:avLst/>
          </a:prstGeom>
        </p:spPr>
        <p:txBody>
          <a:bodyPr lIns="95788" tIns="47894" rIns="95788" bIns="47894">
            <a:spAutoFit/>
          </a:bodyPr>
          <a:lstStyle/>
          <a:p>
            <a:pPr algn="ctr"/>
            <a:r>
              <a:rPr lang="th-TH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ที่มารูปภาพ </a:t>
            </a:r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https://medthai.com</a:t>
            </a:r>
            <a:endParaRPr lang="th-TH" sz="11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80968" y="1000108"/>
            <a:ext cx="7280721" cy="3214710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53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ของมะเร็งตับ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มีสาเหตุมาจาก  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 </a:t>
            </a:r>
            <a:r>
              <a:rPr lang="en-US" sz="1900" baseline="50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(1)</a:t>
            </a:r>
            <a:endParaRPr lang="th-TH" sz="2400" baseline="500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800"/>
              </a:spcBef>
            </a:pPr>
            <a:r>
              <a:rPr lang="th-TH" sz="24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ยโสธร พบอัตราตายด้วยมะเร็งในตับ</a:t>
            </a:r>
          </a:p>
          <a:p>
            <a:pPr algn="l"/>
            <a:r>
              <a:rPr lang="th-TH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อันดับ 4 ในภาคอีสาน พบกว่า 270 ราย/ปี</a:t>
            </a:r>
            <a:r>
              <a:rPr lang="en-US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aseline="70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baseline="50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(2,3)</a:t>
            </a:r>
            <a:endParaRPr lang="en-US" sz="2400" baseline="50000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800"/>
              </a:spcBef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 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ไม่หายขาด</a:t>
            </a:r>
          </a:p>
          <a:p>
            <a:pPr algn="l">
              <a:spcBef>
                <a:spcPts val="1800"/>
              </a:spcBef>
              <a:buFontTx/>
              <a:buChar char="-"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คาดว่ายโสธรมี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ถึง 18,000 ราย</a:t>
            </a:r>
            <a:r>
              <a:rPr lang="th-TH" sz="2400" b="1" baseline="50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700" baseline="50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(2)</a:t>
            </a:r>
            <a:r>
              <a:rPr lang="th-TH" sz="17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ซึ่งผู้ป่วยในระบบเฝ้าระวัง ยังต่ำกว่าความเป็นจริง</a:t>
            </a:r>
          </a:p>
          <a:p>
            <a:pPr algn="l"/>
            <a:r>
              <a:rPr lang="th-TH" sz="24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อยู่มาก  ไม่สะท้อนขนาดปัญหาที่แท้จริง</a:t>
            </a:r>
          </a:p>
          <a:p>
            <a:pPr algn="l"/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595282" y="857232"/>
            <a:ext cx="866781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595282" y="6072206"/>
            <a:ext cx="8667811" cy="158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41703" y="0"/>
            <a:ext cx="8915400" cy="785794"/>
          </a:xfrm>
          <a:prstGeom prst="rect">
            <a:avLst/>
          </a:prstGeom>
        </p:spPr>
        <p:txBody>
          <a:bodyPr vert="horz" lIns="95788" tIns="47894" rIns="95788" bIns="47894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4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 </a:t>
            </a:r>
            <a:endParaRPr lang="th-TH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2406" y="6145723"/>
            <a:ext cx="6994971" cy="727665"/>
          </a:xfrm>
          <a:prstGeom prst="rect">
            <a:avLst/>
          </a:prstGeom>
        </p:spPr>
        <p:txBody>
          <a:bodyPr wrap="square" lIns="95788" tIns="47894" rIns="95788" bIns="47894">
            <a:spAutoFit/>
          </a:bodyPr>
          <a:lstStyle/>
          <a:p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1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Perz</a:t>
            </a:r>
            <a:r>
              <a:rPr lang="en-US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JF, et al. 2006  </a:t>
            </a:r>
            <a:endParaRPr lang="th-TH" sz="1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ชัยวีระวัฒนะ และคณะ</a:t>
            </a:r>
            <a:r>
              <a:rPr lang="en-US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2559</a:t>
            </a:r>
          </a:p>
          <a:p>
            <a:r>
              <a:rPr lang="en-US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th-TH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สำนักงานสาธารณสุขจังหวัดยโสธร, 2559</a:t>
            </a:r>
          </a:p>
          <a:p>
            <a:r>
              <a:rPr lang="en-US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2406" y="4500570"/>
            <a:ext cx="221406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b="1" dirty="0">
              <a:solidFill>
                <a:srgbClr val="0099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3844" y="5000636"/>
            <a:ext cx="8572560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807" indent="-538807">
              <a:spcBef>
                <a:spcPts val="1257"/>
              </a:spcBef>
            </a:pPr>
            <a:r>
              <a:rPr lang="th-TH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เพื่อศึกษาคุณลักษณะของระบบเฝ้าระวัง 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</a:t>
            </a:r>
            <a:r>
              <a:rPr lang="th-TH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ทั้งเชิงปริมาณและเชิงคุณภาพ</a:t>
            </a:r>
            <a:endParaRPr lang="en-US" sz="2000" dirty="0" smtClean="0">
              <a:solidFill>
                <a:srgbClr val="00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8807" indent="-538807">
              <a:spcBef>
                <a:spcPts val="1257"/>
              </a:spcBef>
            </a:pPr>
            <a:r>
              <a:rPr lang="th-TH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เพื่อให้ข้อเสนอแนะในการปรับปรุงหรือพัฒนาระบบเฝ้าระวัง</a:t>
            </a:r>
            <a:r>
              <a:rPr lang="en-US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HBV</a:t>
            </a:r>
            <a:r>
              <a:rPr lang="th-TH" sz="2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ให้ดียิ่งขึ้น</a:t>
            </a:r>
            <a:endParaRPr lang="en-US" sz="2000" dirty="0">
              <a:solidFill>
                <a:srgbClr val="00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03" y="0"/>
            <a:ext cx="8915400" cy="1143000"/>
          </a:xfrm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วิธีการศึกษา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1703" y="1428737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5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รูปแบบการศึกษา </a:t>
            </a:r>
            <a:r>
              <a:rPr lang="en-US" sz="25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Cross-sectional study</a:t>
            </a:r>
            <a:endParaRPr lang="th-TH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86"/>
              </a:spcBef>
              <a:buNone/>
            </a:pPr>
            <a:r>
              <a:rPr lang="th-TH" sz="25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ช่วงเวลาในการประเมิน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2557 – 2559 (3  ปี)</a:t>
            </a:r>
            <a:endParaRPr lang="en-US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886"/>
              </a:spcBef>
              <a:buNone/>
            </a:pPr>
            <a:r>
              <a:rPr lang="th-TH" sz="25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การเก็บข้อมูล</a:t>
            </a:r>
          </a:p>
          <a:p>
            <a:pPr>
              <a:buNone/>
            </a:pPr>
            <a:r>
              <a:rPr lang="th-TH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ข้อมูลเชิงคุณภาพ ได้แก่  สัมภาษณ์เจ้าหน้าที่ที่เกี่ยวข้อง</a:t>
            </a:r>
          </a:p>
          <a:p>
            <a:pPr>
              <a:buNone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ข้อมูลเชิงปริมาณ  ได้แก่  ทบทวนเวชระเบียนผู้ป่วย  </a:t>
            </a:r>
          </a:p>
          <a:p>
            <a:pPr>
              <a:buNone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ตาม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ICD10  B16-B19,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แบบสอบถามความคิดเห็น</a:t>
            </a:r>
          </a:p>
          <a:p>
            <a:pPr>
              <a:spcBef>
                <a:spcPts val="1886"/>
              </a:spcBef>
              <a:buNone/>
            </a:pPr>
            <a:r>
              <a:rPr lang="th-TH" sz="25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พื้นที่เป้าหมาย 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รพ.ของรัฐทั้ง  9 แห่ง  พื้นที่จังหวัดยโสธร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619095" y="1214422"/>
            <a:ext cx="866781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03" y="0"/>
            <a:ext cx="8915400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สรุปผลการศึกษา</a:t>
            </a:r>
            <a:endParaRPr lang="th-TH" b="1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 flipV="1">
            <a:off x="619095" y="1071546"/>
            <a:ext cx="89773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9530" y="1142984"/>
            <a:ext cx="9358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ความไว(ความครบถ้วน) 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=  50.08 %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ค่าพยากรณ์บวก(ความถูกต้อง)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 62.62 %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ความทันเวลาในการรายงาน 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=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86.9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32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ความเป็นตัวแทน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=  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เป็นตัวแทนได้ดี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การยอมรับระบบฯ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 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ยอมรับและเห็นประโยชน์</a:t>
            </a:r>
            <a:endParaRPr lang="en-US" sz="32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การใช้ประโยชน์จากระบบเฝ้าระวัง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=  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ระดับต่ำ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h-TH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4312" y="214290"/>
            <a:ext cx="89154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9530" y="1571612"/>
            <a:ext cx="9364331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 ควรมีการอบรม แก่ </a:t>
            </a:r>
            <a:r>
              <a:rPr lang="th-TH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ที่เกี่ยวข้อง ได้แก่</a:t>
            </a:r>
          </a:p>
          <a:p>
            <a:pPr marL="514350" indent="-514350">
              <a:buNone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ด้านนิยามการวินิจฉัย/การรายงานโรค</a:t>
            </a:r>
          </a:p>
          <a:p>
            <a:pPr marL="514350" indent="-514350">
              <a:buNone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ด้านการวิเคราะห์ข้อมูลเพื่อใช้ประโยชน์ในส่วนที่เกี่ยวข้อง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</a:t>
            </a:r>
            <a:r>
              <a:rPr lang="th-TH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จนท.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ผู้รับผิดชอบในสถานพยาบาล/ระบบรายงาน ควรมีการตรวจสอบความครบถ้วน/ถูกต้องของข้อมูลอย่างน้อยเดือนละ 1 ครั้ง 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ควรมีการเสนอแนะสำนักระบาดเพื่อปรับปรุงระบบเฝ้าระวัง หรืออาจแยกระบบ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 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เป็นระบบเฝ้าระวัง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ต่างหาก</a:t>
            </a:r>
          </a:p>
          <a:p>
            <a:pPr marL="514350" indent="-514350">
              <a:spcBef>
                <a:spcPts val="1800"/>
              </a:spcBef>
              <a:buAutoNum type="arabicPeriod" startAt="3"/>
            </a:pP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ควรมีการพัฒนาระบบการดูแลรักษา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ส่งต่อ และการใช้ข้อมูลเพื่อการวางแผน ควบคุม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ป้องกันโรค 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HBV</a:t>
            </a:r>
            <a:endParaRPr lang="th-TH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2406" y="0"/>
            <a:ext cx="8915400" cy="928670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แบบสรุปข้อมูลจำแนกรายสถานพยาบาล</a:t>
            </a:r>
            <a:endParaRPr lang="th-TH" sz="40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98415" y="1071546"/>
          <a:ext cx="9739345" cy="4137258"/>
        </p:xfrm>
        <a:graphic>
          <a:graphicData uri="http://schemas.openxmlformats.org/drawingml/2006/table">
            <a:tbl>
              <a:tblPr/>
              <a:tblGrid>
                <a:gridCol w="444791"/>
                <a:gridCol w="632126"/>
                <a:gridCol w="729868"/>
                <a:gridCol w="448923"/>
                <a:gridCol w="569501"/>
                <a:gridCol w="569501"/>
                <a:gridCol w="913070"/>
                <a:gridCol w="674031"/>
                <a:gridCol w="652462"/>
                <a:gridCol w="740816"/>
                <a:gridCol w="434975"/>
                <a:gridCol w="564108"/>
                <a:gridCol w="577700"/>
                <a:gridCol w="441771"/>
                <a:gridCol w="591293"/>
                <a:gridCol w="754409"/>
              </a:tblGrid>
              <a:tr h="339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Hospital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ผู้ป่วยตาม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ICD10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ค้นเวชระเบียนได้ทั้งหมด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ผู้ป่วยที่ถูกวินิจฉัยว่าเป็น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Acute HB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HBsAg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Pos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ผู้ป่วยเข้าข่ายต้องรายงาน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รง.506 ที่ สสจ.ได้รับ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ความครบถ้วน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ค่าพยากรณ์บวก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93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OPD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IPD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OPD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IPD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ค้นได้เพิ่ม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200" b="0" i="0" u="none" strike="noStrike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รง.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506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เข้านิยาม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ไม่เข้านิยาม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42.11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68.42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81.25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54.55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55.56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71.43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75.00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107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51.13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62.62</a:t>
                      </a:r>
                    </a:p>
                  </a:txBody>
                  <a:tcPr marL="6214" marR="6214" marT="62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844" y="0"/>
            <a:ext cx="8915400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ภาพกิจกรรมออกประเมินฯ</a:t>
            </a: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7</a:t>
            </a:fld>
            <a:endParaRPr lang="th-TH"/>
          </a:p>
        </p:txBody>
      </p:sp>
      <p:pic>
        <p:nvPicPr>
          <p:cNvPr id="6" name="รูปภาพ 5" descr="DSC_0030.JPG"/>
          <p:cNvPicPr>
            <a:picLocks noChangeAspect="1"/>
          </p:cNvPicPr>
          <p:nvPr/>
        </p:nvPicPr>
        <p:blipFill>
          <a:blip r:embed="rId2" cstate="print"/>
          <a:srcRect t="30810" r="33596"/>
          <a:stretch>
            <a:fillRect/>
          </a:stretch>
        </p:blipFill>
        <p:spPr>
          <a:xfrm>
            <a:off x="5310190" y="1142984"/>
            <a:ext cx="4000528" cy="2857520"/>
          </a:xfrm>
          <a:prstGeom prst="rect">
            <a:avLst/>
          </a:prstGeom>
        </p:spPr>
      </p:pic>
      <p:pic>
        <p:nvPicPr>
          <p:cNvPr id="7" name="รูปภาพ 6" descr="DSC_0019.JPG"/>
          <p:cNvPicPr>
            <a:picLocks noChangeAspect="1"/>
          </p:cNvPicPr>
          <p:nvPr/>
        </p:nvPicPr>
        <p:blipFill>
          <a:blip r:embed="rId3" cstate="print"/>
          <a:srcRect l="11057" t="26202" r="11779"/>
          <a:stretch>
            <a:fillRect/>
          </a:stretch>
        </p:blipFill>
        <p:spPr>
          <a:xfrm>
            <a:off x="595282" y="1142984"/>
            <a:ext cx="4429156" cy="2869524"/>
          </a:xfrm>
          <a:prstGeom prst="rect">
            <a:avLst/>
          </a:prstGeom>
        </p:spPr>
      </p:pic>
      <p:pic>
        <p:nvPicPr>
          <p:cNvPr id="8" name="รูปภาพ 7" descr="DSC_0016.JPG"/>
          <p:cNvPicPr>
            <a:picLocks noChangeAspect="1"/>
          </p:cNvPicPr>
          <p:nvPr/>
        </p:nvPicPr>
        <p:blipFill>
          <a:blip r:embed="rId4" cstate="print"/>
          <a:srcRect l="8894" t="28644" r="8173"/>
          <a:stretch>
            <a:fillRect/>
          </a:stretch>
        </p:blipFill>
        <p:spPr>
          <a:xfrm>
            <a:off x="595282" y="4000504"/>
            <a:ext cx="4429156" cy="2540559"/>
          </a:xfrm>
          <a:prstGeom prst="rect">
            <a:avLst/>
          </a:prstGeom>
        </p:spPr>
      </p:pic>
      <p:pic>
        <p:nvPicPr>
          <p:cNvPr id="9" name="รูปภาพ 8" descr="DSC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0190" y="3929066"/>
            <a:ext cx="3988587" cy="265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844" y="0"/>
            <a:ext cx="8915400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ภาพกิจกรรมออกประเมินฯ</a:t>
            </a:r>
            <a:endParaRPr lang="th-TH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4CAB-A16A-4ED6-9450-C9930FFD9B85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5" name="รูปภาพ 4" descr="16216180_1399142210106650_6656872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3714752"/>
            <a:ext cx="4286279" cy="2893239"/>
          </a:xfrm>
          <a:prstGeom prst="rect">
            <a:avLst/>
          </a:prstGeom>
        </p:spPr>
      </p:pic>
      <p:pic>
        <p:nvPicPr>
          <p:cNvPr id="6" name="รูปภาพ 5" descr="DSC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32" y="1000108"/>
            <a:ext cx="4286280" cy="2857520"/>
          </a:xfrm>
          <a:prstGeom prst="rect">
            <a:avLst/>
          </a:prstGeom>
        </p:spPr>
      </p:pic>
      <p:pic>
        <p:nvPicPr>
          <p:cNvPr id="7" name="รูปภาพ 6" descr="DSC_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8" y="1000108"/>
            <a:ext cx="4286280" cy="2857520"/>
          </a:xfrm>
          <a:prstGeom prst="rect">
            <a:avLst/>
          </a:prstGeom>
        </p:spPr>
      </p:pic>
      <p:pic>
        <p:nvPicPr>
          <p:cNvPr id="8" name="รูปภาพ 7" descr="DSC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4438" y="3786190"/>
            <a:ext cx="428628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646</Words>
  <Application>Microsoft Office PowerPoint</Application>
  <PresentationFormat>กระดาษ A4 (210x297 มม.)</PresentationFormat>
  <Paragraphs>236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ผลการประเมินระบบเฝ้าระวัง โรคไวรัสตับอักเสบบีชนิดเฉียบพลัน (Acute Hepatitis B viral; HBV)   จังหวัดยโสธร  ปี 2557 - 2559</vt:lpstr>
      <vt:lpstr>ภาพนิ่ง 2</vt:lpstr>
      <vt:lpstr>วิธีการศึกษา</vt:lpstr>
      <vt:lpstr>สรุปผลการศึกษา</vt:lpstr>
      <vt:lpstr>ข้อเสนอแนะ</vt:lpstr>
      <vt:lpstr>แบบสรุปข้อมูลจำแนกรายสถานพยาบาล</vt:lpstr>
      <vt:lpstr>ภาพกิจกรรมออกประเมินฯ</vt:lpstr>
      <vt:lpstr>ภาพกิจกรรมออกประเมินฯ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การประเมินระบบเฝ้าระวังโรคไวรัสตับอักเสบบี Hepatitis B viral [HBV]  จังหวัดยโสธร</dc:title>
  <dc:creator>hitech</dc:creator>
  <cp:lastModifiedBy>hitech</cp:lastModifiedBy>
  <cp:revision>113</cp:revision>
  <dcterms:created xsi:type="dcterms:W3CDTF">2017-02-25T15:35:32Z</dcterms:created>
  <dcterms:modified xsi:type="dcterms:W3CDTF">2017-04-04T02:21:29Z</dcterms:modified>
</cp:coreProperties>
</file>