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tech.hitech-PC\Desktop\food%20poison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3626;&#3617;&#3640;&#3604;&#3591;&#3634;&#3609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0145963457353077"/>
          <c:y val="0.22795746798863409"/>
          <c:w val="0.85186047114386809"/>
          <c:h val="0.52473228480402556"/>
        </c:manualLayout>
      </c:layout>
      <c:lineChart>
        <c:grouping val="standard"/>
        <c:ser>
          <c:idx val="0"/>
          <c:order val="0"/>
          <c:tx>
            <c:strRef>
              <c:f>Sheet1!$B$9</c:f>
              <c:strCache>
                <c:ptCount val="1"/>
                <c:pt idx="0">
                  <c:v>Median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Sheet1!$C$9:$BB$9</c:f>
              <c:numCache>
                <c:formatCode>General</c:formatCode>
                <c:ptCount val="52"/>
                <c:pt idx="0">
                  <c:v>43</c:v>
                </c:pt>
                <c:pt idx="1">
                  <c:v>24</c:v>
                </c:pt>
                <c:pt idx="2">
                  <c:v>21</c:v>
                </c:pt>
                <c:pt idx="3">
                  <c:v>19</c:v>
                </c:pt>
                <c:pt idx="4">
                  <c:v>21</c:v>
                </c:pt>
                <c:pt idx="5">
                  <c:v>25</c:v>
                </c:pt>
                <c:pt idx="6">
                  <c:v>19</c:v>
                </c:pt>
                <c:pt idx="7">
                  <c:v>20</c:v>
                </c:pt>
                <c:pt idx="8">
                  <c:v>26</c:v>
                </c:pt>
                <c:pt idx="9">
                  <c:v>18</c:v>
                </c:pt>
                <c:pt idx="10">
                  <c:v>25</c:v>
                </c:pt>
                <c:pt idx="11">
                  <c:v>20</c:v>
                </c:pt>
                <c:pt idx="12">
                  <c:v>16</c:v>
                </c:pt>
                <c:pt idx="13">
                  <c:v>22</c:v>
                </c:pt>
                <c:pt idx="14">
                  <c:v>23</c:v>
                </c:pt>
                <c:pt idx="15">
                  <c:v>30</c:v>
                </c:pt>
                <c:pt idx="16">
                  <c:v>24</c:v>
                </c:pt>
                <c:pt idx="17">
                  <c:v>18</c:v>
                </c:pt>
                <c:pt idx="18">
                  <c:v>22</c:v>
                </c:pt>
                <c:pt idx="19">
                  <c:v>14</c:v>
                </c:pt>
                <c:pt idx="20">
                  <c:v>30</c:v>
                </c:pt>
                <c:pt idx="21">
                  <c:v>29</c:v>
                </c:pt>
                <c:pt idx="22">
                  <c:v>19</c:v>
                </c:pt>
                <c:pt idx="23">
                  <c:v>24</c:v>
                </c:pt>
                <c:pt idx="24">
                  <c:v>24</c:v>
                </c:pt>
                <c:pt idx="25">
                  <c:v>27</c:v>
                </c:pt>
                <c:pt idx="26">
                  <c:v>17</c:v>
                </c:pt>
                <c:pt idx="27">
                  <c:v>17</c:v>
                </c:pt>
                <c:pt idx="28">
                  <c:v>16</c:v>
                </c:pt>
                <c:pt idx="29">
                  <c:v>17</c:v>
                </c:pt>
                <c:pt idx="30">
                  <c:v>12</c:v>
                </c:pt>
                <c:pt idx="31">
                  <c:v>26</c:v>
                </c:pt>
                <c:pt idx="32">
                  <c:v>21</c:v>
                </c:pt>
                <c:pt idx="33">
                  <c:v>17</c:v>
                </c:pt>
                <c:pt idx="34">
                  <c:v>16</c:v>
                </c:pt>
                <c:pt idx="35">
                  <c:v>16</c:v>
                </c:pt>
                <c:pt idx="36">
                  <c:v>24</c:v>
                </c:pt>
                <c:pt idx="37">
                  <c:v>20</c:v>
                </c:pt>
                <c:pt idx="38">
                  <c:v>21</c:v>
                </c:pt>
                <c:pt idx="39">
                  <c:v>18</c:v>
                </c:pt>
                <c:pt idx="40">
                  <c:v>14</c:v>
                </c:pt>
                <c:pt idx="41">
                  <c:v>20</c:v>
                </c:pt>
                <c:pt idx="42">
                  <c:v>13</c:v>
                </c:pt>
                <c:pt idx="43">
                  <c:v>13</c:v>
                </c:pt>
                <c:pt idx="44">
                  <c:v>22</c:v>
                </c:pt>
                <c:pt idx="45">
                  <c:v>19</c:v>
                </c:pt>
                <c:pt idx="46">
                  <c:v>13</c:v>
                </c:pt>
                <c:pt idx="47">
                  <c:v>18</c:v>
                </c:pt>
                <c:pt idx="48">
                  <c:v>12</c:v>
                </c:pt>
                <c:pt idx="49">
                  <c:v>14</c:v>
                </c:pt>
                <c:pt idx="50">
                  <c:v>11</c:v>
                </c:pt>
                <c:pt idx="51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Sheet1!$B$10</c:f>
              <c:strCache>
                <c:ptCount val="1"/>
                <c:pt idx="0">
                  <c:v>2559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Sheet1!$C$10:$BB$10</c:f>
              <c:numCache>
                <c:formatCode>General</c:formatCode>
                <c:ptCount val="52"/>
                <c:pt idx="0">
                  <c:v>32</c:v>
                </c:pt>
                <c:pt idx="1">
                  <c:v>22</c:v>
                </c:pt>
                <c:pt idx="2">
                  <c:v>19</c:v>
                </c:pt>
                <c:pt idx="3">
                  <c:v>16</c:v>
                </c:pt>
                <c:pt idx="4">
                  <c:v>20</c:v>
                </c:pt>
                <c:pt idx="5">
                  <c:v>20</c:v>
                </c:pt>
                <c:pt idx="6">
                  <c:v>26</c:v>
                </c:pt>
                <c:pt idx="7">
                  <c:v>21</c:v>
                </c:pt>
                <c:pt idx="8">
                  <c:v>17</c:v>
                </c:pt>
                <c:pt idx="9">
                  <c:v>12</c:v>
                </c:pt>
                <c:pt idx="10">
                  <c:v>13</c:v>
                </c:pt>
                <c:pt idx="11">
                  <c:v>18</c:v>
                </c:pt>
                <c:pt idx="12">
                  <c:v>14</c:v>
                </c:pt>
                <c:pt idx="13">
                  <c:v>9</c:v>
                </c:pt>
                <c:pt idx="14">
                  <c:v>10</c:v>
                </c:pt>
                <c:pt idx="15">
                  <c:v>19</c:v>
                </c:pt>
                <c:pt idx="16">
                  <c:v>10</c:v>
                </c:pt>
                <c:pt idx="17">
                  <c:v>6</c:v>
                </c:pt>
                <c:pt idx="18">
                  <c:v>7</c:v>
                </c:pt>
                <c:pt idx="19">
                  <c:v>21</c:v>
                </c:pt>
                <c:pt idx="20">
                  <c:v>14</c:v>
                </c:pt>
                <c:pt idx="21">
                  <c:v>9</c:v>
                </c:pt>
                <c:pt idx="22">
                  <c:v>10</c:v>
                </c:pt>
                <c:pt idx="23">
                  <c:v>15</c:v>
                </c:pt>
                <c:pt idx="24">
                  <c:v>8</c:v>
                </c:pt>
                <c:pt idx="25">
                  <c:v>26</c:v>
                </c:pt>
                <c:pt idx="26">
                  <c:v>18</c:v>
                </c:pt>
                <c:pt idx="27">
                  <c:v>23</c:v>
                </c:pt>
                <c:pt idx="28">
                  <c:v>27</c:v>
                </c:pt>
                <c:pt idx="29">
                  <c:v>24</c:v>
                </c:pt>
                <c:pt idx="30">
                  <c:v>21</c:v>
                </c:pt>
                <c:pt idx="31">
                  <c:v>12</c:v>
                </c:pt>
                <c:pt idx="32">
                  <c:v>16</c:v>
                </c:pt>
                <c:pt idx="33">
                  <c:v>22</c:v>
                </c:pt>
                <c:pt idx="34">
                  <c:v>26</c:v>
                </c:pt>
                <c:pt idx="35">
                  <c:v>37</c:v>
                </c:pt>
                <c:pt idx="36">
                  <c:v>16</c:v>
                </c:pt>
                <c:pt idx="37">
                  <c:v>18</c:v>
                </c:pt>
                <c:pt idx="38">
                  <c:v>20</c:v>
                </c:pt>
                <c:pt idx="39">
                  <c:v>69</c:v>
                </c:pt>
                <c:pt idx="40">
                  <c:v>10</c:v>
                </c:pt>
                <c:pt idx="41">
                  <c:v>11</c:v>
                </c:pt>
                <c:pt idx="42">
                  <c:v>22</c:v>
                </c:pt>
                <c:pt idx="43">
                  <c:v>18</c:v>
                </c:pt>
                <c:pt idx="44">
                  <c:v>24</c:v>
                </c:pt>
                <c:pt idx="45">
                  <c:v>22</c:v>
                </c:pt>
                <c:pt idx="46">
                  <c:v>17</c:v>
                </c:pt>
              </c:numCache>
            </c:numRef>
          </c:val>
        </c:ser>
        <c:marker val="1"/>
        <c:axId val="80091008"/>
        <c:axId val="80142720"/>
      </c:lineChart>
      <c:catAx>
        <c:axId val="80091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th-TH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สัปดาห์</a:t>
                </a:r>
              </a:p>
            </c:rich>
          </c:tx>
          <c:layout>
            <c:manualLayout>
              <c:xMode val="edge"/>
              <c:yMode val="edge"/>
              <c:x val="0.46892700471052007"/>
              <c:y val="0.8573494764767307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80142720"/>
        <c:crosses val="autoZero"/>
        <c:auto val="1"/>
        <c:lblAlgn val="ctr"/>
        <c:lblOffset val="100"/>
        <c:tickLblSkip val="2"/>
        <c:tickMarkSkip val="1"/>
      </c:catAx>
      <c:valAx>
        <c:axId val="801427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th-TH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จำนวนผู้ป่วย(ราย)</a:t>
                </a:r>
              </a:p>
            </c:rich>
          </c:tx>
          <c:layout>
            <c:manualLayout>
              <c:xMode val="edge"/>
              <c:yMode val="edge"/>
              <c:x val="1.7208112728771575E-2"/>
              <c:y val="0.30322648378630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80091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207390944073603"/>
          <c:y val="0.29103987807975623"/>
          <c:w val="0.35874930459871995"/>
          <c:h val="0.19426545875313975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Sheet1!$H$7</c:f>
              <c:strCache>
                <c:ptCount val="1"/>
                <c:pt idx="0">
                  <c:v>Rate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th-TH"/>
              </a:p>
            </c:txPr>
            <c:showVal val="1"/>
          </c:dLbls>
          <c:cat>
            <c:strRef>
              <c:f>Sheet1!$G$8:$G$16</c:f>
              <c:strCache>
                <c:ptCount val="9"/>
                <c:pt idx="0">
                  <c:v>กุดชุม</c:v>
                </c:pt>
                <c:pt idx="1">
                  <c:v>เมือง</c:v>
                </c:pt>
                <c:pt idx="2">
                  <c:v>เลิงนกทา</c:v>
                </c:pt>
                <c:pt idx="3">
                  <c:v>มหาชนะชัย</c:v>
                </c:pt>
                <c:pt idx="4">
                  <c:v>คำเขื่อนแก้ว</c:v>
                </c:pt>
                <c:pt idx="5">
                  <c:v>ไทยเจริญ</c:v>
                </c:pt>
                <c:pt idx="6">
                  <c:v>ค้อวัง</c:v>
                </c:pt>
                <c:pt idx="7">
                  <c:v>ทรายมูล</c:v>
                </c:pt>
                <c:pt idx="8">
                  <c:v>ป่าติ้ว</c:v>
                </c:pt>
              </c:strCache>
            </c:strRef>
          </c:cat>
          <c:val>
            <c:numRef>
              <c:f>Sheet1!$H$8:$H$16</c:f>
              <c:numCache>
                <c:formatCode>0.00</c:formatCode>
                <c:ptCount val="9"/>
                <c:pt idx="0">
                  <c:v>420.85</c:v>
                </c:pt>
                <c:pt idx="1">
                  <c:v>211.2</c:v>
                </c:pt>
                <c:pt idx="2">
                  <c:v>141.54</c:v>
                </c:pt>
                <c:pt idx="3">
                  <c:v>96.73</c:v>
                </c:pt>
                <c:pt idx="4">
                  <c:v>91.16</c:v>
                </c:pt>
                <c:pt idx="5">
                  <c:v>79.489999999999995</c:v>
                </c:pt>
                <c:pt idx="6">
                  <c:v>77.13</c:v>
                </c:pt>
                <c:pt idx="7">
                  <c:v>67.69</c:v>
                </c:pt>
                <c:pt idx="8">
                  <c:v>42.82</c:v>
                </c:pt>
              </c:numCache>
            </c:numRef>
          </c:val>
        </c:ser>
        <c:axId val="80183680"/>
        <c:axId val="80185216"/>
      </c:barChart>
      <c:catAx>
        <c:axId val="80183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80185216"/>
        <c:crosses val="autoZero"/>
        <c:auto val="1"/>
        <c:lblAlgn val="ctr"/>
        <c:lblOffset val="100"/>
      </c:catAx>
      <c:valAx>
        <c:axId val="80185216"/>
        <c:scaling>
          <c:orientation val="minMax"/>
        </c:scaling>
        <c:axPos val="l"/>
        <c:numFmt formatCode="General" sourceLinked="0"/>
        <c:tickLblPos val="nextTo"/>
        <c:crossAx val="80183680"/>
        <c:crosses val="autoZero"/>
        <c:crossBetween val="between"/>
      </c:valAx>
    </c:plotArea>
    <c:plotVisOnly val="1"/>
  </c:chart>
  <c:txPr>
    <a:bodyPr/>
    <a:lstStyle/>
    <a:p>
      <a:pPr>
        <a:defRPr>
          <a:cs typeface="+mn-cs"/>
        </a:defRPr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7288-CC51-4D67-BCB8-FDD9A49EC352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68F8-4720-4B52-8C01-386537322F1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4"/>
          </a:xfrm>
        </p:spPr>
        <p:txBody>
          <a:bodyPr>
            <a:normAutofit/>
          </a:bodyPr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AngsanaUPC"/>
                <a:ea typeface="AngsanaUPC"/>
                <a:cs typeface="AngsanaUPC"/>
              </a:defRPr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สถานการณ์โรคอาหารเป็นพิษ จังหวัดยโสธร</a:t>
            </a:r>
            <a:b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ม.ค. 59- 26 พ.ย.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 (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weekly1-2560)</a:t>
            </a:r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-1" y="2643182"/>
          <a:ext cx="9144001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142984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ผู้ป่วย 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887</a:t>
            </a: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ราย</a:t>
            </a:r>
          </a:p>
          <a:p>
            <a:pPr>
              <a:buFont typeface="Arial" pitchFamily="34" charset="0"/>
              <a:buChar char="•"/>
            </a:pP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อัตราป่วย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165.5</a:t>
            </a: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ต่อ </a:t>
            </a:r>
            <a:r>
              <a:rPr lang="th-TH" sz="1600" dirty="0" err="1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แสนคน</a:t>
            </a:r>
          </a:p>
          <a:p>
            <a:pPr>
              <a:buFont typeface="Arial" pitchFamily="34" charset="0"/>
              <a:buChar char="•"/>
            </a:pP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ป่วยเป็นกลุ่มก้อน 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เหตุการณ์ </a:t>
            </a:r>
          </a:p>
          <a:p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พบผู้ป่วย   219   ราย</a:t>
            </a:r>
          </a:p>
          <a:p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(งานบุญ 1 และโรงเรียน 2 เหตุการณ์)</a:t>
            </a:r>
          </a:p>
          <a:p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อาหารที่สงสัยว่าเป็นปัจจัยเสี่ยง คือ </a:t>
            </a:r>
          </a:p>
          <a:p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ก๋วยจั๊บ เฉาก๊วย  และเนื้อหมูปนเปื้อน</a:t>
            </a:r>
          </a:p>
          <a:p>
            <a:r>
              <a:rPr lang="th-TH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เชื้อ </a:t>
            </a:r>
            <a:r>
              <a:rPr lang="en-US" sz="16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salmonella</a:t>
            </a:r>
            <a:endParaRPr lang="th-TH" sz="1600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428596" y="1071546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แผนภูมิ 8"/>
          <p:cNvGraphicFramePr/>
          <p:nvPr/>
        </p:nvGraphicFramePr>
        <p:xfrm>
          <a:off x="3714744" y="1142984"/>
          <a:ext cx="513397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ลูกศรเชื่อมต่อแบบตรง 10"/>
          <p:cNvCxnSpPr/>
          <p:nvPr/>
        </p:nvCxnSpPr>
        <p:spPr>
          <a:xfrm rot="10800000">
            <a:off x="7000892" y="4429132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43834" y="414338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 break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อ.กุดชุม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</Words>
  <Application>Microsoft Office PowerPoint</Application>
  <PresentationFormat>นำเสนอทางหน้าจอ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สถานการณ์โรคอาหารเป็นพิษ จังหวัดยโสธร 1 ม.ค. 59- 26 พ.ย.59 (weekly1-2560)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สถานการณ์โรคอาหารเป็นพิษ จังหวัดยโสธร 1 ม.ค. 59- 26 พ.ย.59</dc:title>
  <dc:creator>hitech</dc:creator>
  <cp:lastModifiedBy>hitech</cp:lastModifiedBy>
  <cp:revision>5</cp:revision>
  <dcterms:created xsi:type="dcterms:W3CDTF">2016-11-26T08:06:00Z</dcterms:created>
  <dcterms:modified xsi:type="dcterms:W3CDTF">2017-02-06T04:26:47Z</dcterms:modified>
</cp:coreProperties>
</file>