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1956" y="-4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12%20&#3591;&#3634;&#3609;&#3619;&#3632;&#3610;&#3634;&#3604;&#3623;&#3636;&#3607;&#3618;&#3634;\2-9%20%20&#3626;&#3606;&#3634;&#3609;&#3585;&#3634;&#3619;&#3603;&#3660;&#3650;&#3619;&#3588;\03%20Weekly\weekly59\data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12%20&#3591;&#3634;&#3609;&#3619;&#3632;&#3610;&#3634;&#3604;&#3623;&#3636;&#3607;&#3618;&#3634;\2-9%20%20&#3626;&#3606;&#3634;&#3609;&#3585;&#3634;&#3619;&#3603;&#3660;&#3650;&#3619;&#3588;\03%20Weekly\weekly59\dat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th-TH"/>
  <c:chart>
    <c:plotArea>
      <c:layout>
        <c:manualLayout>
          <c:layoutTarget val="inner"/>
          <c:xMode val="edge"/>
          <c:yMode val="edge"/>
          <c:x val="5.8910870516185473E-2"/>
          <c:y val="7.4548702245552642E-2"/>
          <c:w val="0.9158350831146107"/>
          <c:h val="0.79822506561679785"/>
        </c:manualLayout>
      </c:layout>
      <c:lineChart>
        <c:grouping val="standard"/>
        <c:ser>
          <c:idx val="0"/>
          <c:order val="0"/>
          <c:tx>
            <c:strRef>
              <c:f>median24!$C$16</c:f>
              <c:strCache>
                <c:ptCount val="1"/>
                <c:pt idx="0">
                  <c:v>Median</c:v>
                </c:pt>
              </c:strCache>
            </c:strRef>
          </c:tx>
          <c:spPr>
            <a:ln>
              <a:solidFill>
                <a:srgbClr val="000099"/>
              </a:solidFill>
            </a:ln>
          </c:spPr>
          <c:marker>
            <c:symbol val="triangle"/>
            <c:size val="7"/>
            <c:spPr>
              <a:solidFill>
                <a:srgbClr val="000099"/>
              </a:solidFill>
            </c:spPr>
          </c:marker>
          <c:val>
            <c:numRef>
              <c:f>median24!$D$16:$BC$16</c:f>
              <c:numCache>
                <c:formatCode>General</c:formatCode>
                <c:ptCount val="52"/>
                <c:pt idx="0">
                  <c:v>1</c:v>
                </c:pt>
                <c:pt idx="1">
                  <c:v>1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2</c:v>
                </c:pt>
                <c:pt idx="14">
                  <c:v>1</c:v>
                </c:pt>
                <c:pt idx="15">
                  <c:v>2</c:v>
                </c:pt>
                <c:pt idx="16">
                  <c:v>4</c:v>
                </c:pt>
                <c:pt idx="17">
                  <c:v>2</c:v>
                </c:pt>
                <c:pt idx="18">
                  <c:v>2</c:v>
                </c:pt>
                <c:pt idx="19">
                  <c:v>4</c:v>
                </c:pt>
                <c:pt idx="20">
                  <c:v>5</c:v>
                </c:pt>
                <c:pt idx="21">
                  <c:v>9</c:v>
                </c:pt>
                <c:pt idx="22">
                  <c:v>10</c:v>
                </c:pt>
                <c:pt idx="23">
                  <c:v>8</c:v>
                </c:pt>
                <c:pt idx="24">
                  <c:v>15</c:v>
                </c:pt>
                <c:pt idx="25">
                  <c:v>16</c:v>
                </c:pt>
                <c:pt idx="26">
                  <c:v>18</c:v>
                </c:pt>
                <c:pt idx="27">
                  <c:v>22</c:v>
                </c:pt>
                <c:pt idx="28">
                  <c:v>19</c:v>
                </c:pt>
                <c:pt idx="29">
                  <c:v>24</c:v>
                </c:pt>
                <c:pt idx="30">
                  <c:v>21</c:v>
                </c:pt>
                <c:pt idx="31">
                  <c:v>12</c:v>
                </c:pt>
                <c:pt idx="32">
                  <c:v>16</c:v>
                </c:pt>
                <c:pt idx="33">
                  <c:v>18</c:v>
                </c:pt>
                <c:pt idx="34">
                  <c:v>18</c:v>
                </c:pt>
                <c:pt idx="35">
                  <c:v>14</c:v>
                </c:pt>
                <c:pt idx="36">
                  <c:v>12</c:v>
                </c:pt>
                <c:pt idx="37">
                  <c:v>18</c:v>
                </c:pt>
                <c:pt idx="38">
                  <c:v>9</c:v>
                </c:pt>
                <c:pt idx="39">
                  <c:v>6</c:v>
                </c:pt>
                <c:pt idx="40">
                  <c:v>6</c:v>
                </c:pt>
                <c:pt idx="41">
                  <c:v>12</c:v>
                </c:pt>
                <c:pt idx="42">
                  <c:v>5</c:v>
                </c:pt>
                <c:pt idx="43">
                  <c:v>4</c:v>
                </c:pt>
                <c:pt idx="44">
                  <c:v>2</c:v>
                </c:pt>
                <c:pt idx="45">
                  <c:v>3</c:v>
                </c:pt>
                <c:pt idx="46">
                  <c:v>2</c:v>
                </c:pt>
                <c:pt idx="47">
                  <c:v>1</c:v>
                </c:pt>
                <c:pt idx="48">
                  <c:v>2</c:v>
                </c:pt>
                <c:pt idx="49">
                  <c:v>1</c:v>
                </c:pt>
                <c:pt idx="50">
                  <c:v>0</c:v>
                </c:pt>
                <c:pt idx="51">
                  <c:v>1</c:v>
                </c:pt>
              </c:numCache>
            </c:numRef>
          </c:val>
        </c:ser>
        <c:ser>
          <c:idx val="1"/>
          <c:order val="1"/>
          <c:tx>
            <c:strRef>
              <c:f>median24!$C$17</c:f>
              <c:strCache>
                <c:ptCount val="1"/>
                <c:pt idx="0">
                  <c:v>2559</c:v>
                </c:pt>
              </c:strCache>
            </c:strRef>
          </c:tx>
          <c:spPr>
            <a:ln>
              <a:solidFill>
                <a:srgbClr val="DF03C0"/>
              </a:solidFill>
            </a:ln>
          </c:spPr>
          <c:marker>
            <c:symbol val="circle"/>
            <c:size val="7"/>
            <c:spPr>
              <a:solidFill>
                <a:srgbClr val="DF03C0"/>
              </a:solidFill>
            </c:spPr>
          </c:marker>
          <c:val>
            <c:numRef>
              <c:f>median24!$D$17:$BC$17</c:f>
              <c:numCache>
                <c:formatCode>General</c:formatCode>
                <c:ptCount val="52"/>
                <c:pt idx="0">
                  <c:v>4</c:v>
                </c:pt>
                <c:pt idx="1">
                  <c:v>4</c:v>
                </c:pt>
                <c:pt idx="2">
                  <c:v>4</c:v>
                </c:pt>
                <c:pt idx="3">
                  <c:v>4</c:v>
                </c:pt>
                <c:pt idx="4">
                  <c:v>2</c:v>
                </c:pt>
                <c:pt idx="5">
                  <c:v>5</c:v>
                </c:pt>
                <c:pt idx="6">
                  <c:v>3</c:v>
                </c:pt>
                <c:pt idx="7">
                  <c:v>8</c:v>
                </c:pt>
                <c:pt idx="8">
                  <c:v>4</c:v>
                </c:pt>
                <c:pt idx="9">
                  <c:v>5</c:v>
                </c:pt>
                <c:pt idx="10">
                  <c:v>7</c:v>
                </c:pt>
                <c:pt idx="11">
                  <c:v>1</c:v>
                </c:pt>
                <c:pt idx="12">
                  <c:v>2</c:v>
                </c:pt>
                <c:pt idx="13">
                  <c:v>7</c:v>
                </c:pt>
                <c:pt idx="14">
                  <c:v>3</c:v>
                </c:pt>
                <c:pt idx="15">
                  <c:v>4</c:v>
                </c:pt>
                <c:pt idx="16">
                  <c:v>2</c:v>
                </c:pt>
                <c:pt idx="17">
                  <c:v>3</c:v>
                </c:pt>
                <c:pt idx="18">
                  <c:v>1</c:v>
                </c:pt>
                <c:pt idx="19">
                  <c:v>3</c:v>
                </c:pt>
                <c:pt idx="20">
                  <c:v>4</c:v>
                </c:pt>
                <c:pt idx="21">
                  <c:v>3</c:v>
                </c:pt>
                <c:pt idx="22">
                  <c:v>3</c:v>
                </c:pt>
                <c:pt idx="23">
                  <c:v>3</c:v>
                </c:pt>
              </c:numCache>
            </c:numRef>
          </c:val>
        </c:ser>
        <c:marker val="1"/>
        <c:axId val="83507840"/>
        <c:axId val="84590592"/>
      </c:lineChart>
      <c:catAx>
        <c:axId val="83507840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 b="1">
                <a:latin typeface="Tahoma" pitchFamily="34" charset="0"/>
                <a:ea typeface="Tahoma" pitchFamily="34" charset="0"/>
                <a:cs typeface="Tahoma" pitchFamily="34" charset="0"/>
              </a:defRPr>
            </a:pPr>
            <a:endParaRPr lang="th-TH"/>
          </a:p>
        </c:txPr>
        <c:crossAx val="84590592"/>
        <c:crosses val="autoZero"/>
        <c:auto val="1"/>
        <c:lblAlgn val="ctr"/>
        <c:lblOffset val="100"/>
        <c:tickLblSkip val="2"/>
      </c:catAx>
      <c:valAx>
        <c:axId val="84590592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sz="1600" b="1">
                <a:latin typeface="Tahoma" pitchFamily="34" charset="0"/>
                <a:ea typeface="Tahoma" pitchFamily="34" charset="0"/>
                <a:cs typeface="Tahoma" pitchFamily="34" charset="0"/>
              </a:defRPr>
            </a:pPr>
            <a:endParaRPr lang="th-TH"/>
          </a:p>
        </c:txPr>
        <c:crossAx val="8350784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0845383157324669"/>
          <c:y val="0.21720873432487628"/>
          <c:w val="0.34099442257217849"/>
          <c:h val="0.16743438320210008"/>
        </c:manualLayout>
      </c:layout>
      <c:txPr>
        <a:bodyPr/>
        <a:lstStyle/>
        <a:p>
          <a:pPr>
            <a:defRPr sz="2000" b="1">
              <a:latin typeface="Tahoma" pitchFamily="34" charset="0"/>
              <a:ea typeface="Tahoma" pitchFamily="34" charset="0"/>
              <a:cs typeface="Tahoma" pitchFamily="34" charset="0"/>
            </a:defRPr>
          </a:pPr>
          <a:endParaRPr lang="th-TH"/>
        </a:p>
      </c:txPr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th-TH"/>
  <c:chart>
    <c:plotArea>
      <c:layout>
        <c:manualLayout>
          <c:layoutTarget val="inner"/>
          <c:xMode val="edge"/>
          <c:yMode val="edge"/>
          <c:x val="5.7499336112397784E-2"/>
          <c:y val="5.1400554097404488E-2"/>
          <c:w val="0.91577163051986965"/>
          <c:h val="0.79885024788568093"/>
        </c:manualLayout>
      </c:layout>
      <c:barChart>
        <c:barDir val="col"/>
        <c:grouping val="clustered"/>
        <c:ser>
          <c:idx val="0"/>
          <c:order val="0"/>
          <c:tx>
            <c:strRef>
              <c:f>รายอำเภอ!$B$1</c:f>
              <c:strCache>
                <c:ptCount val="1"/>
                <c:pt idx="0">
                  <c:v>ปี 2558</c:v>
                </c:pt>
              </c:strCache>
            </c:strRef>
          </c:tx>
          <c:spPr>
            <a:solidFill>
              <a:srgbClr val="000099"/>
            </a:solidFill>
          </c:spPr>
          <c:dLbls>
            <c:txPr>
              <a:bodyPr/>
              <a:lstStyle/>
              <a:p>
                <a:pPr>
                  <a:defRPr sz="800" b="1">
                    <a:latin typeface="Tahoma" pitchFamily="34" charset="0"/>
                    <a:ea typeface="Tahoma" pitchFamily="34" charset="0"/>
                    <a:cs typeface="Tahoma" pitchFamily="34" charset="0"/>
                  </a:defRPr>
                </a:pPr>
                <a:endParaRPr lang="th-TH"/>
              </a:p>
            </c:txPr>
            <c:showVal val="1"/>
          </c:dLbls>
          <c:cat>
            <c:strRef>
              <c:f>รายอำเภอ!$A$2:$A$10</c:f>
              <c:strCache>
                <c:ptCount val="9"/>
                <c:pt idx="0">
                  <c:v>ไทยเจริญ</c:v>
                </c:pt>
                <c:pt idx="1">
                  <c:v>มหาชนะชัย</c:v>
                </c:pt>
                <c:pt idx="2">
                  <c:v>เลิงนกทา</c:v>
                </c:pt>
                <c:pt idx="3">
                  <c:v>ป่าติ้ว</c:v>
                </c:pt>
                <c:pt idx="4">
                  <c:v>เมือง</c:v>
                </c:pt>
                <c:pt idx="5">
                  <c:v>ทรายมูล</c:v>
                </c:pt>
                <c:pt idx="6">
                  <c:v>คำเขื่อนแก้ว</c:v>
                </c:pt>
                <c:pt idx="7">
                  <c:v>กุดชุม</c:v>
                </c:pt>
                <c:pt idx="8">
                  <c:v>ค้อวัง</c:v>
                </c:pt>
              </c:strCache>
            </c:strRef>
          </c:cat>
          <c:val>
            <c:numRef>
              <c:f>รายอำเภอ!$B$2:$B$10</c:f>
              <c:numCache>
                <c:formatCode>General</c:formatCode>
                <c:ptCount val="9"/>
                <c:pt idx="0">
                  <c:v>149.04</c:v>
                </c:pt>
                <c:pt idx="1">
                  <c:v>376.56</c:v>
                </c:pt>
                <c:pt idx="2">
                  <c:v>306.32</c:v>
                </c:pt>
                <c:pt idx="3">
                  <c:v>114.19</c:v>
                </c:pt>
                <c:pt idx="4">
                  <c:v>172.03</c:v>
                </c:pt>
                <c:pt idx="5">
                  <c:v>135.37</c:v>
                </c:pt>
                <c:pt idx="6">
                  <c:v>126.45</c:v>
                </c:pt>
                <c:pt idx="7">
                  <c:v>78.44</c:v>
                </c:pt>
                <c:pt idx="8">
                  <c:v>114.19</c:v>
                </c:pt>
              </c:numCache>
            </c:numRef>
          </c:val>
        </c:ser>
        <c:ser>
          <c:idx val="1"/>
          <c:order val="1"/>
          <c:tx>
            <c:strRef>
              <c:f>รายอำเภอ!$C$1</c:f>
              <c:strCache>
                <c:ptCount val="1"/>
                <c:pt idx="0">
                  <c:v>ปี 2559</c:v>
                </c:pt>
              </c:strCache>
            </c:strRef>
          </c:tx>
          <c:spPr>
            <a:solidFill>
              <a:srgbClr val="DF03C0"/>
            </a:solidFill>
          </c:spPr>
          <c:dLbls>
            <c:dLbl>
              <c:idx val="0"/>
              <c:layout>
                <c:manualLayout>
                  <c:x val="1.0233918128654963E-2"/>
                  <c:y val="0"/>
                </c:manualLayout>
              </c:layout>
              <c:showVal val="1"/>
            </c:dLbl>
            <c:dLbl>
              <c:idx val="1"/>
              <c:layout>
                <c:manualLayout>
                  <c:x val="1.3157894736842108E-2"/>
                  <c:y val="3.875968992248062E-3"/>
                </c:manualLayout>
              </c:layout>
              <c:showVal val="1"/>
            </c:dLbl>
            <c:dLbl>
              <c:idx val="2"/>
              <c:layout>
                <c:manualLayout>
                  <c:x val="8.771929824561403E-3"/>
                  <c:y val="3.875968992248062E-3"/>
                </c:manualLayout>
              </c:layout>
              <c:showVal val="1"/>
            </c:dLbl>
            <c:dLbl>
              <c:idx val="3"/>
              <c:layout>
                <c:manualLayout>
                  <c:x val="1.1695906432748536E-2"/>
                  <c:y val="0"/>
                </c:manualLayout>
              </c:layout>
              <c:showVal val="1"/>
            </c:dLbl>
            <c:dLbl>
              <c:idx val="4"/>
              <c:layout>
                <c:manualLayout>
                  <c:x val="1.4619883040935677E-2"/>
                  <c:y val="-7.7519379844961283E-3"/>
                </c:manualLayout>
              </c:layout>
              <c:showVal val="1"/>
            </c:dLbl>
            <c:dLbl>
              <c:idx val="5"/>
              <c:layout>
                <c:manualLayout>
                  <c:x val="1.0233918128654963E-2"/>
                  <c:y val="-7.7519379844961283E-3"/>
                </c:manualLayout>
              </c:layout>
              <c:showVal val="1"/>
            </c:dLbl>
            <c:dLbl>
              <c:idx val="6"/>
              <c:layout>
                <c:manualLayout>
                  <c:x val="1.3157894736842108E-2"/>
                  <c:y val="-1.1627906976744181E-2"/>
                </c:manualLayout>
              </c:layout>
              <c:showVal val="1"/>
            </c:dLbl>
            <c:dLbl>
              <c:idx val="7"/>
              <c:layout>
                <c:manualLayout>
                  <c:x val="1.7543859649122709E-2"/>
                  <c:y val="-1.1627906976744181E-2"/>
                </c:manualLayout>
              </c:layout>
              <c:showVal val="1"/>
            </c:dLbl>
            <c:dLbl>
              <c:idx val="8"/>
              <c:layout>
                <c:manualLayout>
                  <c:x val="8.771929824561403E-3"/>
                  <c:y val="-2.7131782945736441E-2"/>
                </c:manualLayout>
              </c:layout>
              <c:showVal val="1"/>
            </c:dLbl>
            <c:txPr>
              <a:bodyPr/>
              <a:lstStyle/>
              <a:p>
                <a:pPr>
                  <a:defRPr sz="700" b="1">
                    <a:latin typeface="Tahoma" pitchFamily="34" charset="0"/>
                    <a:ea typeface="Tahoma" pitchFamily="34" charset="0"/>
                    <a:cs typeface="Tahoma" pitchFamily="34" charset="0"/>
                  </a:defRPr>
                </a:pPr>
                <a:endParaRPr lang="th-TH"/>
              </a:p>
            </c:txPr>
            <c:showVal val="1"/>
          </c:dLbls>
          <c:cat>
            <c:strRef>
              <c:f>รายอำเภอ!$A$2:$A$10</c:f>
              <c:strCache>
                <c:ptCount val="9"/>
                <c:pt idx="0">
                  <c:v>ไทยเจริญ</c:v>
                </c:pt>
                <c:pt idx="1">
                  <c:v>มหาชนะชัย</c:v>
                </c:pt>
                <c:pt idx="2">
                  <c:v>เลิงนกทา</c:v>
                </c:pt>
                <c:pt idx="3">
                  <c:v>ป่าติ้ว</c:v>
                </c:pt>
                <c:pt idx="4">
                  <c:v>เมือง</c:v>
                </c:pt>
                <c:pt idx="5">
                  <c:v>ทรายมูล</c:v>
                </c:pt>
                <c:pt idx="6">
                  <c:v>คำเขื่อนแก้ว</c:v>
                </c:pt>
                <c:pt idx="7">
                  <c:v>กุดชุม</c:v>
                </c:pt>
                <c:pt idx="8">
                  <c:v>ค้อวัง</c:v>
                </c:pt>
              </c:strCache>
            </c:strRef>
          </c:cat>
          <c:val>
            <c:numRef>
              <c:f>รายอำเภอ!$C$2:$C$10</c:f>
              <c:numCache>
                <c:formatCode>General</c:formatCode>
                <c:ptCount val="9"/>
                <c:pt idx="0">
                  <c:v>52.99</c:v>
                </c:pt>
                <c:pt idx="1">
                  <c:v>20.73</c:v>
                </c:pt>
                <c:pt idx="2">
                  <c:v>20.07</c:v>
                </c:pt>
                <c:pt idx="3">
                  <c:v>17.13</c:v>
                </c:pt>
                <c:pt idx="4">
                  <c:v>13.06</c:v>
                </c:pt>
                <c:pt idx="5">
                  <c:v>12.89</c:v>
                </c:pt>
                <c:pt idx="6">
                  <c:v>11.76</c:v>
                </c:pt>
                <c:pt idx="7">
                  <c:v>10.56</c:v>
                </c:pt>
                <c:pt idx="8">
                  <c:v>3.86</c:v>
                </c:pt>
              </c:numCache>
            </c:numRef>
          </c:val>
        </c:ser>
        <c:axId val="95316608"/>
        <c:axId val="97214848"/>
      </c:barChart>
      <c:catAx>
        <c:axId val="95316608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>
                <a:latin typeface="Tahoma" pitchFamily="34" charset="0"/>
                <a:ea typeface="Tahoma" pitchFamily="34" charset="0"/>
                <a:cs typeface="Tahoma" pitchFamily="34" charset="0"/>
              </a:defRPr>
            </a:pPr>
            <a:endParaRPr lang="th-TH"/>
          </a:p>
        </c:txPr>
        <c:crossAx val="97214848"/>
        <c:crosses val="autoZero"/>
        <c:auto val="1"/>
        <c:lblAlgn val="ctr"/>
        <c:lblOffset val="100"/>
      </c:catAx>
      <c:valAx>
        <c:axId val="97214848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th-TH"/>
          </a:p>
        </c:txPr>
        <c:crossAx val="9531660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48966708108854823"/>
          <c:y val="0.16542147347860586"/>
          <c:w val="0.42985817562278428"/>
          <c:h val="0.16743438320210008"/>
        </c:manualLayout>
      </c:layout>
      <c:txPr>
        <a:bodyPr/>
        <a:lstStyle/>
        <a:p>
          <a:pPr>
            <a:defRPr sz="2000" b="1">
              <a:latin typeface="Tahoma" pitchFamily="34" charset="0"/>
              <a:ea typeface="Tahoma" pitchFamily="34" charset="0"/>
              <a:cs typeface="Tahoma" pitchFamily="34" charset="0"/>
            </a:defRPr>
          </a:pPr>
          <a:endParaRPr lang="th-TH"/>
        </a:p>
      </c:txPr>
    </c:legend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97FF7-6ECC-4ABB-BAA6-5E53FD701A38}" type="datetimeFigureOut">
              <a:rPr lang="th-TH" smtClean="0"/>
              <a:t>19/06/59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96365-7C43-464D-8618-2F82374B008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97FF7-6ECC-4ABB-BAA6-5E53FD701A38}" type="datetimeFigureOut">
              <a:rPr lang="th-TH" smtClean="0"/>
              <a:t>19/06/59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96365-7C43-464D-8618-2F82374B008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97FF7-6ECC-4ABB-BAA6-5E53FD701A38}" type="datetimeFigureOut">
              <a:rPr lang="th-TH" smtClean="0"/>
              <a:t>19/06/59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96365-7C43-464D-8618-2F82374B008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97FF7-6ECC-4ABB-BAA6-5E53FD701A38}" type="datetimeFigureOut">
              <a:rPr lang="th-TH" smtClean="0"/>
              <a:t>19/06/59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96365-7C43-464D-8618-2F82374B008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97FF7-6ECC-4ABB-BAA6-5E53FD701A38}" type="datetimeFigureOut">
              <a:rPr lang="th-TH" smtClean="0"/>
              <a:t>19/06/59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96365-7C43-464D-8618-2F82374B008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97FF7-6ECC-4ABB-BAA6-5E53FD701A38}" type="datetimeFigureOut">
              <a:rPr lang="th-TH" smtClean="0"/>
              <a:t>19/06/59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96365-7C43-464D-8618-2F82374B008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97FF7-6ECC-4ABB-BAA6-5E53FD701A38}" type="datetimeFigureOut">
              <a:rPr lang="th-TH" smtClean="0"/>
              <a:t>19/06/59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96365-7C43-464D-8618-2F82374B008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97FF7-6ECC-4ABB-BAA6-5E53FD701A38}" type="datetimeFigureOut">
              <a:rPr lang="th-TH" smtClean="0"/>
              <a:t>19/06/59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96365-7C43-464D-8618-2F82374B008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97FF7-6ECC-4ABB-BAA6-5E53FD701A38}" type="datetimeFigureOut">
              <a:rPr lang="th-TH" smtClean="0"/>
              <a:t>19/06/59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96365-7C43-464D-8618-2F82374B008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97FF7-6ECC-4ABB-BAA6-5E53FD701A38}" type="datetimeFigureOut">
              <a:rPr lang="th-TH" smtClean="0"/>
              <a:t>19/06/59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96365-7C43-464D-8618-2F82374B008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97FF7-6ECC-4ABB-BAA6-5E53FD701A38}" type="datetimeFigureOut">
              <a:rPr lang="th-TH" smtClean="0"/>
              <a:t>19/06/59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E96365-7C43-464D-8618-2F82374B008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D97FF7-6ECC-4ABB-BAA6-5E53FD701A38}" type="datetimeFigureOut">
              <a:rPr lang="th-TH" smtClean="0"/>
              <a:t>19/06/59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E96365-7C43-464D-8618-2F82374B008C}" type="slidenum">
              <a:rPr lang="th-TH" smtClean="0"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th-TH" sz="6000" b="1" dirty="0" smtClean="0">
                <a:solidFill>
                  <a:srgbClr val="0000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สถานการณ์</a:t>
            </a:r>
            <a:br>
              <a:rPr lang="th-TH" sz="6000" b="1" dirty="0" smtClean="0">
                <a:solidFill>
                  <a:srgbClr val="0000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6000" b="1" dirty="0" smtClean="0">
                <a:solidFill>
                  <a:srgbClr val="0000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โรคไข้เลือดออก</a:t>
            </a:r>
            <a:br>
              <a:rPr lang="th-TH" sz="6000" b="1" dirty="0" smtClean="0">
                <a:solidFill>
                  <a:srgbClr val="0000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6000" b="1" dirty="0" smtClean="0">
                <a:solidFill>
                  <a:srgbClr val="0000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จ.ยโสธร</a:t>
            </a:r>
            <a:endParaRPr lang="th-TH" sz="6000" b="1" dirty="0">
              <a:solidFill>
                <a:srgbClr val="0000CC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>
            <a:noAutofit/>
          </a:bodyPr>
          <a:lstStyle/>
          <a:p>
            <a:r>
              <a:rPr lang="th-TH" sz="3200" b="1" dirty="0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จำนวนผู้ป่วยเดือน </a:t>
            </a:r>
            <a:r>
              <a:rPr lang="th-TH" sz="3200" b="1" dirty="0" err="1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ม.ค</a:t>
            </a:r>
            <a:r>
              <a:rPr lang="th-TH" sz="3200" b="1" dirty="0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-</a:t>
            </a:r>
            <a:r>
              <a:rPr lang="th-TH" sz="3200" b="1" dirty="0" err="1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มิ.ย</a:t>
            </a:r>
            <a:r>
              <a:rPr lang="th-TH" sz="3200" b="1" dirty="0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มีแนวโน้มลด</a:t>
            </a:r>
            <a:br>
              <a:rPr lang="th-TH" sz="3200" b="1" dirty="0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3200" b="1" dirty="0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เมื่อเทียบกับ</a:t>
            </a:r>
            <a:r>
              <a:rPr lang="th-TH" sz="3200" b="1" dirty="0" err="1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ค่ามัธย</a:t>
            </a:r>
            <a:r>
              <a:rPr lang="th-TH" sz="3200" b="1" dirty="0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ฐานย้อนหลัง 5 ปี</a:t>
            </a:r>
            <a:endParaRPr lang="en-US" sz="3200" b="1" dirty="0">
              <a:solidFill>
                <a:srgbClr val="000099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TextBox 1"/>
          <p:cNvSpPr txBox="1"/>
          <p:nvPr/>
        </p:nvSpPr>
        <p:spPr>
          <a:xfrm>
            <a:off x="4800600" y="1600200"/>
            <a:ext cx="4038600" cy="1524000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th-TH" sz="2000" b="1" dirty="0" smtClean="0">
                <a:solidFill>
                  <a:srgbClr val="0066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จำนวน </a:t>
            </a:r>
            <a:r>
              <a:rPr lang="en-US" sz="2000" b="1" dirty="0" smtClean="0">
                <a:solidFill>
                  <a:srgbClr val="0066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Pt </a:t>
            </a:r>
            <a:r>
              <a:rPr lang="th-TH" sz="2000" b="1" dirty="0" smtClean="0">
                <a:solidFill>
                  <a:srgbClr val="0066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ทั้งสิ้น </a:t>
            </a:r>
            <a:r>
              <a:rPr lang="th-TH" sz="20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90</a:t>
            </a:r>
            <a:r>
              <a:rPr lang="th-TH" sz="2000" b="1" dirty="0" smtClean="0">
                <a:solidFill>
                  <a:srgbClr val="0066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2000" b="1" dirty="0" smtClean="0">
                <a:solidFill>
                  <a:srgbClr val="0066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ราย</a:t>
            </a:r>
          </a:p>
          <a:p>
            <a:pPr>
              <a:lnSpc>
                <a:spcPct val="150000"/>
              </a:lnSpc>
            </a:pPr>
            <a:r>
              <a:rPr lang="th-TH" sz="2000" b="1" dirty="0" smtClean="0">
                <a:solidFill>
                  <a:srgbClr val="0066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อัตราป่วย </a:t>
            </a:r>
            <a:r>
              <a:rPr lang="th-TH" sz="20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16.69</a:t>
            </a:r>
            <a:r>
              <a:rPr lang="th-TH" sz="2000" b="1" dirty="0" smtClean="0">
                <a:solidFill>
                  <a:srgbClr val="0066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2000" b="1" dirty="0" smtClean="0">
                <a:solidFill>
                  <a:srgbClr val="0066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ต่อ </a:t>
            </a:r>
            <a:r>
              <a:rPr lang="th-TH" sz="2000" b="1" dirty="0" err="1" smtClean="0">
                <a:solidFill>
                  <a:srgbClr val="0066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ปชก.</a:t>
            </a:r>
            <a:r>
              <a:rPr lang="th-TH" sz="2000" b="1" dirty="0" smtClean="0">
                <a:solidFill>
                  <a:srgbClr val="0066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แสนคน </a:t>
            </a:r>
          </a:p>
          <a:p>
            <a:pPr>
              <a:lnSpc>
                <a:spcPct val="150000"/>
              </a:lnSpc>
            </a:pPr>
            <a:r>
              <a:rPr lang="th-TH" sz="2000" b="1" dirty="0" smtClean="0">
                <a:solidFill>
                  <a:srgbClr val="0066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อยู่อันดับ </a:t>
            </a:r>
            <a:r>
              <a:rPr lang="th-TH" sz="20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4</a:t>
            </a:r>
            <a:r>
              <a:rPr lang="th-TH" sz="2000" b="1" dirty="0" smtClean="0">
                <a:solidFill>
                  <a:srgbClr val="0066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2000" b="1" dirty="0" smtClean="0">
                <a:solidFill>
                  <a:srgbClr val="0066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ของ</a:t>
            </a:r>
            <a:r>
              <a:rPr lang="th-TH" sz="2000" b="1" dirty="0" smtClean="0">
                <a:solidFill>
                  <a:srgbClr val="0066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เขต 10</a:t>
            </a:r>
            <a:endParaRPr lang="en-US" sz="2000" b="1" dirty="0" smtClean="0">
              <a:solidFill>
                <a:srgbClr val="0066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lnSpc>
                <a:spcPct val="150000"/>
              </a:lnSpc>
            </a:pPr>
            <a:r>
              <a:rPr lang="th-TH" sz="2000" b="1" dirty="0" smtClean="0">
                <a:solidFill>
                  <a:srgbClr val="0066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lang="en-US" sz="2000" b="1" dirty="0">
              <a:solidFill>
                <a:srgbClr val="0066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7" name="แผนภูมิ 6"/>
          <p:cNvGraphicFramePr/>
          <p:nvPr/>
        </p:nvGraphicFramePr>
        <p:xfrm>
          <a:off x="0" y="2895600"/>
          <a:ext cx="9144000" cy="32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9" name="ตัวเชื่อมต่อตรง 8"/>
          <p:cNvCxnSpPr/>
          <p:nvPr/>
        </p:nvCxnSpPr>
        <p:spPr>
          <a:xfrm>
            <a:off x="228600" y="1447800"/>
            <a:ext cx="8610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267200" y="6096000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 b="1" dirty="0" smtClean="0">
                <a:solidFill>
                  <a:srgbClr val="000099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(สัปดาห์)</a:t>
            </a:r>
            <a:endParaRPr lang="th-TH" sz="2000" b="1" dirty="0">
              <a:solidFill>
                <a:srgbClr val="000099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257800" y="6477000"/>
            <a:ext cx="3886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h-TH" sz="14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ที่มา </a:t>
            </a:r>
            <a:r>
              <a:rPr lang="en-US" sz="14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 </a:t>
            </a:r>
            <a:r>
              <a:rPr lang="th-TH" sz="14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ระบบ รง.506 ณ 20 มิ.ย.59</a:t>
            </a:r>
            <a:endParaRPr lang="th-TH" sz="1400" i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458200" cy="1143000"/>
          </a:xfrm>
        </p:spPr>
        <p:txBody>
          <a:bodyPr>
            <a:noAutofit/>
          </a:bodyPr>
          <a:lstStyle/>
          <a:p>
            <a:r>
              <a:rPr lang="th-TH" sz="4000" b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อัตราป่วยด้วยโรคไข้เลือดออก </a:t>
            </a:r>
            <a:r>
              <a:rPr lang="th-TH" sz="4000" b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th-TH" sz="4000" b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sz="4000" b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แยก</a:t>
            </a:r>
            <a:r>
              <a:rPr lang="th-TH" sz="4000" b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รายอำเภอ</a:t>
            </a:r>
            <a:endParaRPr lang="en-US" sz="4000" b="1" dirty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5" name="แผนภูมิ 4"/>
          <p:cNvGraphicFramePr/>
          <p:nvPr/>
        </p:nvGraphicFramePr>
        <p:xfrm>
          <a:off x="457200" y="2362200"/>
          <a:ext cx="8686800" cy="3276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257800" y="6477000"/>
            <a:ext cx="3886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h-TH" sz="14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ที่มา </a:t>
            </a:r>
            <a:r>
              <a:rPr lang="en-US" sz="14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 </a:t>
            </a:r>
            <a:r>
              <a:rPr lang="th-TH" sz="14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ระบบ รง.506 ณ 20 มิ.ย.59</a:t>
            </a:r>
            <a:endParaRPr lang="th-TH" sz="1400" i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1143000"/>
          </a:xfrm>
        </p:spPr>
        <p:txBody>
          <a:bodyPr>
            <a:noAutofit/>
          </a:bodyPr>
          <a:lstStyle/>
          <a:p>
            <a:r>
              <a:rPr lang="th-TH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แผนที่แสดงอัตราป่วยด้วยโรคไข้เลือดออก ปี 2559</a:t>
            </a:r>
            <a:endParaRPr lang="th-TH" sz="28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32943" t="11719" r="29722" b="9083"/>
          <a:stretch>
            <a:fillRect/>
          </a:stretch>
        </p:blipFill>
        <p:spPr bwMode="auto">
          <a:xfrm>
            <a:off x="-1" y="1000108"/>
            <a:ext cx="4911707" cy="5857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 l="32980" t="11914" r="31881" b="8984"/>
          <a:stretch>
            <a:fillRect/>
          </a:stretch>
        </p:blipFill>
        <p:spPr bwMode="auto">
          <a:xfrm>
            <a:off x="4571968" y="1071522"/>
            <a:ext cx="4572032" cy="5786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5072066" y="785794"/>
            <a:ext cx="3886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h-TH" sz="14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ที่มา </a:t>
            </a:r>
            <a:r>
              <a:rPr lang="en-US" sz="14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 </a:t>
            </a:r>
            <a:r>
              <a:rPr lang="th-TH" sz="14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ระบบ รง.506 ณ 20 มิ.ย.59</a:t>
            </a:r>
            <a:endParaRPr lang="th-TH" sz="1400" i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4282" y="1071546"/>
            <a:ext cx="19288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 b="1" dirty="0" smtClean="0">
                <a:solidFill>
                  <a:srgbClr val="0000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รายอำเภอ</a:t>
            </a:r>
            <a:endParaRPr lang="th-TH" sz="2000" b="1" dirty="0">
              <a:solidFill>
                <a:srgbClr val="0000CC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57752" y="1142984"/>
            <a:ext cx="19288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 b="1" dirty="0" smtClean="0">
                <a:solidFill>
                  <a:srgbClr val="0000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รายตำบล</a:t>
            </a:r>
            <a:endParaRPr lang="th-TH" sz="2000" b="1" dirty="0">
              <a:solidFill>
                <a:srgbClr val="0000CC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ตำบล</a:t>
            </a:r>
            <a:endParaRPr lang="th-TH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 l="31296" t="10742" r="32467" b="9205"/>
          <a:stretch>
            <a:fillRect/>
          </a:stretch>
        </p:blipFill>
        <p:spPr bwMode="auto">
          <a:xfrm>
            <a:off x="0" y="203444"/>
            <a:ext cx="5357850" cy="66545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600572" y="2643182"/>
            <a:ext cx="4543428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h-TH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ตำบลที่</a:t>
            </a:r>
            <a:r>
              <a:rPr lang="th-TH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ควบคุมโรคไม่ได้ภายใน 28 วัน </a:t>
            </a:r>
            <a:endParaRPr lang="th-TH" sz="1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th-TH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จำนวน 6 </a:t>
            </a:r>
            <a:r>
              <a:rPr lang="th-TH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แห่ง คือ </a:t>
            </a:r>
            <a:endParaRPr lang="th-TH" sz="1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indent="-457200">
              <a:buAutoNum type="arabicParenR"/>
            </a:pPr>
            <a:r>
              <a:rPr lang="th-TH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ต.</a:t>
            </a:r>
            <a:r>
              <a:rPr lang="th-TH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บากเรือ อ.มหาชนะ</a:t>
            </a:r>
            <a:r>
              <a:rPr lang="th-TH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ชัย</a:t>
            </a:r>
            <a:endParaRPr lang="th-TH" sz="18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indent="-457200">
              <a:buAutoNum type="arabicParenR"/>
            </a:pPr>
            <a:r>
              <a:rPr lang="th-TH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ต.</a:t>
            </a:r>
            <a:r>
              <a:rPr lang="th-TH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หนองหมี อ.กุด</a:t>
            </a:r>
            <a:r>
              <a:rPr lang="th-TH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ชุม</a:t>
            </a:r>
          </a:p>
          <a:p>
            <a:pPr marL="457200" indent="-457200">
              <a:buAutoNum type="arabicParenR"/>
            </a:pPr>
            <a:r>
              <a:rPr lang="th-TH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ต.</a:t>
            </a:r>
            <a:r>
              <a:rPr lang="th-TH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ลุ</a:t>
            </a:r>
            <a:r>
              <a:rPr lang="th-TH" sz="18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มพุก</a:t>
            </a:r>
            <a:r>
              <a:rPr lang="th-TH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  อ.คำเขื่อน</a:t>
            </a:r>
            <a:r>
              <a:rPr lang="th-TH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แก้ว</a:t>
            </a:r>
          </a:p>
          <a:p>
            <a:pPr marL="457200" indent="-457200">
              <a:buAutoNum type="arabicParenR"/>
            </a:pPr>
            <a:r>
              <a:rPr lang="th-TH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ต.</a:t>
            </a:r>
            <a:r>
              <a:rPr lang="th-TH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คำเตย  อ.ไทย</a:t>
            </a:r>
            <a:r>
              <a:rPr lang="th-TH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เจริญ</a:t>
            </a:r>
          </a:p>
          <a:p>
            <a:pPr marL="457200" indent="-457200">
              <a:buAutoNum type="arabicParenR"/>
            </a:pPr>
            <a:r>
              <a:rPr lang="th-TH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ต.</a:t>
            </a:r>
            <a:r>
              <a:rPr lang="th-TH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สร้างมิ่ง อ.เลิงนก</a:t>
            </a:r>
            <a:r>
              <a:rPr lang="th-TH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ทา</a:t>
            </a:r>
            <a:endParaRPr lang="en-US" sz="1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indent="-457200">
              <a:buAutoNum type="arabicParenR"/>
            </a:pPr>
            <a:r>
              <a:rPr lang="th-TH" sz="1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ต.</a:t>
            </a:r>
            <a:r>
              <a:rPr lang="th-TH" sz="1800" dirty="0">
                <a:latin typeface="Tahoma" pitchFamily="34" charset="0"/>
                <a:ea typeface="Tahoma" pitchFamily="34" charset="0"/>
                <a:cs typeface="Tahoma" pitchFamily="34" charset="0"/>
              </a:rPr>
              <a:t>น้ำคำ อ.ไทย</a:t>
            </a: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4857752" y="285728"/>
            <a:ext cx="4000496" cy="954107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th-TH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ตำบลที่ควบคุมโรคไม่ได้ภายใน 28 วัน ปี 2559</a:t>
            </a:r>
            <a:endParaRPr lang="th-TH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57800" y="6477000"/>
            <a:ext cx="3886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h-TH" sz="14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ที่มา </a:t>
            </a:r>
            <a:r>
              <a:rPr lang="en-US" sz="14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 </a:t>
            </a:r>
            <a:r>
              <a:rPr lang="th-TH" sz="14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ระบบ รง.506 ณ 20 มิ.ย.59</a:t>
            </a:r>
            <a:endParaRPr lang="th-TH" sz="1400" i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156</Words>
  <Application>Microsoft Office PowerPoint</Application>
  <PresentationFormat>นำเสนอทางหน้าจอ (4:3)</PresentationFormat>
  <Paragraphs>34</Paragraphs>
  <Slides>5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5</vt:i4>
      </vt:variant>
    </vt:vector>
  </HeadingPairs>
  <TitlesOfParts>
    <vt:vector size="6" baseType="lpstr">
      <vt:lpstr>ชุดรูปแบบของ Office</vt:lpstr>
      <vt:lpstr>สถานการณ์ โรคไข้เลือดออก  จ.ยโสธร</vt:lpstr>
      <vt:lpstr>จำนวนผู้ป่วยเดือน ม.ค-มิ.ย มีแนวโน้มลด เมื่อเทียบกับค่ามัธยฐานย้อนหลัง 5 ปี</vt:lpstr>
      <vt:lpstr>อัตราป่วยด้วยโรคไข้เลือดออก  แยกรายอำเภอ</vt:lpstr>
      <vt:lpstr>แผนที่แสดงอัตราป่วยด้วยโรคไข้เลือดออก ปี 2559</vt:lpstr>
      <vt:lpstr>ตำบล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สถานการณ์ โรคไข้เลือดออก  จ.ยโสธร</dc:title>
  <dc:creator>hitech</dc:creator>
  <cp:lastModifiedBy>hitech</cp:lastModifiedBy>
  <cp:revision>3</cp:revision>
  <dcterms:created xsi:type="dcterms:W3CDTF">2016-06-19T02:10:39Z</dcterms:created>
  <dcterms:modified xsi:type="dcterms:W3CDTF">2016-06-19T02:30:57Z</dcterms:modified>
</cp:coreProperties>
</file>