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7099300" cy="102346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2%20&#3591;&#3634;&#3609;&#3619;&#3632;&#3610;&#3634;&#3604;&#3623;&#3636;&#3607;&#3618;&#3634;\2-9%20%20&#3626;&#3606;&#3634;&#3609;&#3585;&#3634;&#3619;&#3603;&#3660;&#3650;&#3619;&#3588;\03%20Weekly\weekly59\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2%20&#3591;&#3634;&#3609;&#3619;&#3632;&#3610;&#3634;&#3604;&#3623;&#3636;&#3607;&#3618;&#3634;\2-9%20%20&#3626;&#3606;&#3634;&#3609;&#3585;&#3634;&#3619;&#3603;&#3660;&#3650;&#3619;&#3588;\03%20Weekly\weekly59\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r506\report\TblMdwk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plotArea>
      <c:layout>
        <c:manualLayout>
          <c:layoutTarget val="inner"/>
          <c:xMode val="edge"/>
          <c:yMode val="edge"/>
          <c:x val="5.8910870516185473E-2"/>
          <c:y val="7.4548702245552642E-2"/>
          <c:w val="0.9158350831146107"/>
          <c:h val="0.79822506561679785"/>
        </c:manualLayout>
      </c:layout>
      <c:lineChart>
        <c:grouping val="standard"/>
        <c:ser>
          <c:idx val="0"/>
          <c:order val="0"/>
          <c:tx>
            <c:strRef>
              <c:f>median24!$C$16</c:f>
              <c:strCache>
                <c:ptCount val="1"/>
                <c:pt idx="0">
                  <c:v>Median</c:v>
                </c:pt>
              </c:strCache>
            </c:strRef>
          </c:tx>
          <c:spPr>
            <a:ln>
              <a:solidFill>
                <a:srgbClr val="000099"/>
              </a:solidFill>
            </a:ln>
          </c:spPr>
          <c:marker>
            <c:symbol val="diamond"/>
            <c:size val="9"/>
            <c:spPr>
              <a:solidFill>
                <a:srgbClr val="000099"/>
              </a:solidFill>
            </c:spPr>
          </c:marker>
          <c:val>
            <c:numRef>
              <c:f>median24!$D$16:$BC$16</c:f>
              <c:numCache>
                <c:formatCode>General</c:formatCode>
                <c:ptCount val="52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2</c:v>
                </c:pt>
                <c:pt idx="16">
                  <c:v>4</c:v>
                </c:pt>
                <c:pt idx="17">
                  <c:v>2</c:v>
                </c:pt>
                <c:pt idx="18">
                  <c:v>2</c:v>
                </c:pt>
                <c:pt idx="19">
                  <c:v>4</c:v>
                </c:pt>
                <c:pt idx="20">
                  <c:v>5</c:v>
                </c:pt>
                <c:pt idx="21">
                  <c:v>9</c:v>
                </c:pt>
                <c:pt idx="22">
                  <c:v>10</c:v>
                </c:pt>
                <c:pt idx="23">
                  <c:v>8</c:v>
                </c:pt>
                <c:pt idx="24">
                  <c:v>15</c:v>
                </c:pt>
                <c:pt idx="25">
                  <c:v>16</c:v>
                </c:pt>
                <c:pt idx="26">
                  <c:v>18</c:v>
                </c:pt>
                <c:pt idx="27">
                  <c:v>22</c:v>
                </c:pt>
                <c:pt idx="28">
                  <c:v>19</c:v>
                </c:pt>
                <c:pt idx="29">
                  <c:v>24</c:v>
                </c:pt>
                <c:pt idx="30">
                  <c:v>21</c:v>
                </c:pt>
                <c:pt idx="31">
                  <c:v>12</c:v>
                </c:pt>
                <c:pt idx="32">
                  <c:v>16</c:v>
                </c:pt>
                <c:pt idx="33">
                  <c:v>18</c:v>
                </c:pt>
                <c:pt idx="34">
                  <c:v>18</c:v>
                </c:pt>
                <c:pt idx="35">
                  <c:v>14</c:v>
                </c:pt>
                <c:pt idx="36">
                  <c:v>12</c:v>
                </c:pt>
                <c:pt idx="37">
                  <c:v>18</c:v>
                </c:pt>
                <c:pt idx="38">
                  <c:v>9</c:v>
                </c:pt>
                <c:pt idx="39">
                  <c:v>6</c:v>
                </c:pt>
                <c:pt idx="40">
                  <c:v>6</c:v>
                </c:pt>
                <c:pt idx="41">
                  <c:v>12</c:v>
                </c:pt>
                <c:pt idx="42">
                  <c:v>5</c:v>
                </c:pt>
                <c:pt idx="43">
                  <c:v>4</c:v>
                </c:pt>
                <c:pt idx="44">
                  <c:v>2</c:v>
                </c:pt>
                <c:pt idx="45">
                  <c:v>3</c:v>
                </c:pt>
                <c:pt idx="46">
                  <c:v>2</c:v>
                </c:pt>
                <c:pt idx="47">
                  <c:v>1</c:v>
                </c:pt>
                <c:pt idx="48">
                  <c:v>2</c:v>
                </c:pt>
                <c:pt idx="49">
                  <c:v>1</c:v>
                </c:pt>
                <c:pt idx="50">
                  <c:v>0</c:v>
                </c:pt>
                <c:pt idx="51">
                  <c:v>1</c:v>
                </c:pt>
              </c:numCache>
            </c:numRef>
          </c:val>
        </c:ser>
        <c:ser>
          <c:idx val="1"/>
          <c:order val="1"/>
          <c:tx>
            <c:strRef>
              <c:f>median24!$C$17</c:f>
              <c:strCache>
                <c:ptCount val="1"/>
                <c:pt idx="0">
                  <c:v>2559</c:v>
                </c:pt>
              </c:strCache>
            </c:strRef>
          </c:tx>
          <c:spPr>
            <a:ln>
              <a:solidFill>
                <a:srgbClr val="DF03C0"/>
              </a:solidFill>
            </a:ln>
          </c:spPr>
          <c:marker>
            <c:symbol val="circle"/>
            <c:size val="7"/>
            <c:spPr>
              <a:solidFill>
                <a:srgbClr val="DF03C0"/>
              </a:solidFill>
              <a:ln>
                <a:solidFill>
                  <a:srgbClr val="FF0000"/>
                </a:solidFill>
              </a:ln>
            </c:spPr>
          </c:marker>
          <c:val>
            <c:numRef>
              <c:f>median24!$D$17:$BC$17</c:f>
              <c:numCache>
                <c:formatCode>General</c:formatCode>
                <c:ptCount val="52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3</c:v>
                </c:pt>
                <c:pt idx="7">
                  <c:v>10</c:v>
                </c:pt>
                <c:pt idx="8">
                  <c:v>4</c:v>
                </c:pt>
                <c:pt idx="9">
                  <c:v>5</c:v>
                </c:pt>
                <c:pt idx="10">
                  <c:v>7</c:v>
                </c:pt>
                <c:pt idx="11">
                  <c:v>2</c:v>
                </c:pt>
                <c:pt idx="12">
                  <c:v>2</c:v>
                </c:pt>
                <c:pt idx="13">
                  <c:v>7</c:v>
                </c:pt>
                <c:pt idx="14">
                  <c:v>4</c:v>
                </c:pt>
                <c:pt idx="15">
                  <c:v>5</c:v>
                </c:pt>
                <c:pt idx="16">
                  <c:v>3</c:v>
                </c:pt>
                <c:pt idx="17">
                  <c:v>3</c:v>
                </c:pt>
                <c:pt idx="18">
                  <c:v>1</c:v>
                </c:pt>
                <c:pt idx="19">
                  <c:v>3</c:v>
                </c:pt>
                <c:pt idx="20">
                  <c:v>4</c:v>
                </c:pt>
                <c:pt idx="21">
                  <c:v>3</c:v>
                </c:pt>
                <c:pt idx="22">
                  <c:v>3</c:v>
                </c:pt>
                <c:pt idx="23">
                  <c:v>5</c:v>
                </c:pt>
                <c:pt idx="24">
                  <c:v>4</c:v>
                </c:pt>
                <c:pt idx="25">
                  <c:v>2</c:v>
                </c:pt>
              </c:numCache>
            </c:numRef>
          </c:val>
        </c:ser>
        <c:marker val="1"/>
        <c:axId val="134126592"/>
        <c:axId val="174457600"/>
      </c:lineChart>
      <c:catAx>
        <c:axId val="13412659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74457600"/>
        <c:crosses val="autoZero"/>
        <c:auto val="1"/>
        <c:lblAlgn val="ctr"/>
        <c:lblOffset val="100"/>
        <c:tickLblSkip val="2"/>
      </c:catAx>
      <c:valAx>
        <c:axId val="17445760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34126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845383157324669"/>
          <c:y val="0.21720873432487645"/>
          <c:w val="0.34099442257217849"/>
          <c:h val="0.16743438320210041"/>
        </c:manualLayout>
      </c:layout>
      <c:txPr>
        <a:bodyPr/>
        <a:lstStyle/>
        <a:p>
          <a:pPr>
            <a:defRPr sz="20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plotArea>
      <c:layout>
        <c:manualLayout>
          <c:layoutTarget val="inner"/>
          <c:xMode val="edge"/>
          <c:yMode val="edge"/>
          <c:x val="5.7499336112397804E-2"/>
          <c:y val="5.1400554097404488E-2"/>
          <c:w val="0.9157716305198712"/>
          <c:h val="0.79885024788568093"/>
        </c:manualLayout>
      </c:layout>
      <c:barChart>
        <c:barDir val="col"/>
        <c:grouping val="clustered"/>
        <c:ser>
          <c:idx val="0"/>
          <c:order val="0"/>
          <c:tx>
            <c:strRef>
              <c:f>รายอำเภอ!$B$1</c:f>
              <c:strCache>
                <c:ptCount val="1"/>
                <c:pt idx="0">
                  <c:v>ปี 2558</c:v>
                </c:pt>
              </c:strCache>
            </c:strRef>
          </c:tx>
          <c:spPr>
            <a:solidFill>
              <a:srgbClr val="000099"/>
            </a:solidFill>
          </c:spPr>
          <c:dLbls>
            <c:txPr>
              <a:bodyPr/>
              <a:lstStyle/>
              <a:p>
                <a:pPr>
                  <a:defRPr sz="105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Val val="1"/>
          </c:dLbls>
          <c:cat>
            <c:strRef>
              <c:f>รายอำเภอ!$A$2:$A$10</c:f>
              <c:strCache>
                <c:ptCount val="9"/>
                <c:pt idx="0">
                  <c:v>ไทยเจริญ</c:v>
                </c:pt>
                <c:pt idx="1">
                  <c:v>เลิงนกทา</c:v>
                </c:pt>
                <c:pt idx="2">
                  <c:v>มหาชนะชัย</c:v>
                </c:pt>
                <c:pt idx="3">
                  <c:v>ป่าติ้ว</c:v>
                </c:pt>
                <c:pt idx="4">
                  <c:v>เมือง</c:v>
                </c:pt>
                <c:pt idx="5">
                  <c:v>คำเขื่อนแก้ว</c:v>
                </c:pt>
                <c:pt idx="6">
                  <c:v>ทรายมูล</c:v>
                </c:pt>
                <c:pt idx="7">
                  <c:v>กุดชุม</c:v>
                </c:pt>
                <c:pt idx="8">
                  <c:v>ค้อวัง</c:v>
                </c:pt>
              </c:strCache>
            </c:strRef>
          </c:cat>
          <c:val>
            <c:numRef>
              <c:f>รายอำเภอ!$B$2:$B$10</c:f>
              <c:numCache>
                <c:formatCode>General</c:formatCode>
                <c:ptCount val="9"/>
                <c:pt idx="0">
                  <c:v>149.04</c:v>
                </c:pt>
                <c:pt idx="1">
                  <c:v>306.32</c:v>
                </c:pt>
                <c:pt idx="2">
                  <c:v>376.56</c:v>
                </c:pt>
                <c:pt idx="3">
                  <c:v>114.19</c:v>
                </c:pt>
                <c:pt idx="4">
                  <c:v>172.03</c:v>
                </c:pt>
                <c:pt idx="5">
                  <c:v>126.45</c:v>
                </c:pt>
                <c:pt idx="6">
                  <c:v>135.37</c:v>
                </c:pt>
                <c:pt idx="7">
                  <c:v>78.44</c:v>
                </c:pt>
                <c:pt idx="8">
                  <c:v>114.19</c:v>
                </c:pt>
              </c:numCache>
            </c:numRef>
          </c:val>
        </c:ser>
        <c:ser>
          <c:idx val="1"/>
          <c:order val="1"/>
          <c:tx>
            <c:strRef>
              <c:f>รายอำเภอ!$C$1</c:f>
              <c:strCache>
                <c:ptCount val="1"/>
                <c:pt idx="0">
                  <c:v>ปี 2559</c:v>
                </c:pt>
              </c:strCache>
            </c:strRef>
          </c:tx>
          <c:spPr>
            <a:solidFill>
              <a:srgbClr val="DF03C0"/>
            </a:solidFill>
          </c:spPr>
          <c:dLbls>
            <c:dLbl>
              <c:idx val="0"/>
              <c:layout>
                <c:manualLayout>
                  <c:x val="1.0233918128654946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3157894736842111E-2"/>
                  <c:y val="3.875968992248062E-3"/>
                </c:manualLayout>
              </c:layout>
              <c:showVal val="1"/>
            </c:dLbl>
            <c:dLbl>
              <c:idx val="2"/>
              <c:layout>
                <c:manualLayout>
                  <c:x val="8.771929824561403E-3"/>
                  <c:y val="3.875968992248062E-3"/>
                </c:manualLayout>
              </c:layout>
              <c:showVal val="1"/>
            </c:dLbl>
            <c:dLbl>
              <c:idx val="3"/>
              <c:layout>
                <c:manualLayout>
                  <c:x val="1.1695906432748536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1.461988304093568E-2"/>
                  <c:y val="-7.7519379844961387E-3"/>
                </c:manualLayout>
              </c:layout>
              <c:showVal val="1"/>
            </c:dLbl>
            <c:dLbl>
              <c:idx val="5"/>
              <c:layout>
                <c:manualLayout>
                  <c:x val="1.0233918128654946E-2"/>
                  <c:y val="-7.7519379844961387E-3"/>
                </c:manualLayout>
              </c:layout>
              <c:showVal val="1"/>
            </c:dLbl>
            <c:dLbl>
              <c:idx val="6"/>
              <c:layout>
                <c:manualLayout>
                  <c:x val="1.3157894736842111E-2"/>
                  <c:y val="-1.1627906976744165E-2"/>
                </c:manualLayout>
              </c:layout>
              <c:showVal val="1"/>
            </c:dLbl>
            <c:dLbl>
              <c:idx val="7"/>
              <c:layout>
                <c:manualLayout>
                  <c:x val="1.7543859649122751E-2"/>
                  <c:y val="-1.1627906976744165E-2"/>
                </c:manualLayout>
              </c:layout>
              <c:showVal val="1"/>
            </c:dLbl>
            <c:dLbl>
              <c:idx val="8"/>
              <c:layout>
                <c:manualLayout>
                  <c:x val="8.771929824561403E-3"/>
                  <c:y val="-2.7131782945736441E-2"/>
                </c:manualLayout>
              </c:layout>
              <c:showVal val="1"/>
            </c:dLbl>
            <c:txPr>
              <a:bodyPr/>
              <a:lstStyle/>
              <a:p>
                <a:pPr>
                  <a:defRPr sz="7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Val val="1"/>
          </c:dLbls>
          <c:cat>
            <c:strRef>
              <c:f>รายอำเภอ!$A$2:$A$10</c:f>
              <c:strCache>
                <c:ptCount val="9"/>
                <c:pt idx="0">
                  <c:v>ไทยเจริญ</c:v>
                </c:pt>
                <c:pt idx="1">
                  <c:v>เลิงนกทา</c:v>
                </c:pt>
                <c:pt idx="2">
                  <c:v>มหาชนะชัย</c:v>
                </c:pt>
                <c:pt idx="3">
                  <c:v>ป่าติ้ว</c:v>
                </c:pt>
                <c:pt idx="4">
                  <c:v>เมือง</c:v>
                </c:pt>
                <c:pt idx="5">
                  <c:v>คำเขื่อนแก้ว</c:v>
                </c:pt>
                <c:pt idx="6">
                  <c:v>ทรายมูล</c:v>
                </c:pt>
                <c:pt idx="7">
                  <c:v>กุดชุม</c:v>
                </c:pt>
                <c:pt idx="8">
                  <c:v>ค้อวัง</c:v>
                </c:pt>
              </c:strCache>
            </c:strRef>
          </c:cat>
          <c:val>
            <c:numRef>
              <c:f>รายอำเภอ!$C$2:$C$10</c:f>
              <c:numCache>
                <c:formatCode>General</c:formatCode>
                <c:ptCount val="9"/>
                <c:pt idx="0">
                  <c:v>52.99</c:v>
                </c:pt>
                <c:pt idx="1">
                  <c:v>31.69</c:v>
                </c:pt>
                <c:pt idx="2">
                  <c:v>20.73</c:v>
                </c:pt>
                <c:pt idx="3">
                  <c:v>19.98</c:v>
                </c:pt>
                <c:pt idx="4">
                  <c:v>15.36</c:v>
                </c:pt>
                <c:pt idx="5">
                  <c:v>13.23</c:v>
                </c:pt>
                <c:pt idx="6">
                  <c:v>12.89</c:v>
                </c:pt>
                <c:pt idx="7">
                  <c:v>12.07</c:v>
                </c:pt>
                <c:pt idx="8">
                  <c:v>3.86</c:v>
                </c:pt>
              </c:numCache>
            </c:numRef>
          </c:val>
        </c:ser>
        <c:axId val="163939072"/>
        <c:axId val="163940608"/>
      </c:barChart>
      <c:catAx>
        <c:axId val="1639390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63940608"/>
        <c:crosses val="autoZero"/>
        <c:auto val="1"/>
        <c:lblAlgn val="ctr"/>
        <c:lblOffset val="100"/>
      </c:catAx>
      <c:valAx>
        <c:axId val="16394060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th-TH"/>
          </a:p>
        </c:txPr>
        <c:crossAx val="163939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8966708108854862"/>
          <c:y val="0.16542147347860586"/>
          <c:w val="0.42985817562278494"/>
          <c:h val="0.16743438320210041"/>
        </c:manualLayout>
      </c:layout>
      <c:txPr>
        <a:bodyPr/>
        <a:lstStyle/>
        <a:p>
          <a:pPr>
            <a:defRPr sz="20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>
        <c:manualLayout>
          <c:layoutTarget val="inner"/>
          <c:xMode val="edge"/>
          <c:yMode val="edge"/>
          <c:x val="0.12451528703483183"/>
          <c:y val="0.18089848967176583"/>
          <c:w val="0.86364032077616026"/>
          <c:h val="0.52473228480402556"/>
        </c:manualLayout>
      </c:layout>
      <c:lineChart>
        <c:grouping val="standard"/>
        <c:ser>
          <c:idx val="0"/>
          <c:order val="0"/>
          <c:tx>
            <c:strRef>
              <c:f>Sheet1!$B$9</c:f>
              <c:strCache>
                <c:ptCount val="1"/>
                <c:pt idx="0">
                  <c:v>Median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Sheet1!$C$9:$BB$9</c:f>
              <c:numCache>
                <c:formatCode>General</c:formatCode>
                <c:ptCount val="52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5</c:v>
                </c:pt>
                <c:pt idx="10">
                  <c:v>2</c:v>
                </c:pt>
                <c:pt idx="11">
                  <c:v>3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3</c:v>
                </c:pt>
                <c:pt idx="21">
                  <c:v>9</c:v>
                </c:pt>
                <c:pt idx="22">
                  <c:v>3</c:v>
                </c:pt>
                <c:pt idx="23">
                  <c:v>2</c:v>
                </c:pt>
                <c:pt idx="24">
                  <c:v>3</c:v>
                </c:pt>
                <c:pt idx="25">
                  <c:v>5</c:v>
                </c:pt>
                <c:pt idx="26">
                  <c:v>5</c:v>
                </c:pt>
                <c:pt idx="27">
                  <c:v>6</c:v>
                </c:pt>
                <c:pt idx="28">
                  <c:v>10</c:v>
                </c:pt>
                <c:pt idx="29">
                  <c:v>6</c:v>
                </c:pt>
                <c:pt idx="30">
                  <c:v>10</c:v>
                </c:pt>
                <c:pt idx="31">
                  <c:v>9</c:v>
                </c:pt>
                <c:pt idx="32">
                  <c:v>8</c:v>
                </c:pt>
                <c:pt idx="33">
                  <c:v>5</c:v>
                </c:pt>
                <c:pt idx="34">
                  <c:v>6</c:v>
                </c:pt>
                <c:pt idx="35">
                  <c:v>9</c:v>
                </c:pt>
                <c:pt idx="36">
                  <c:v>6</c:v>
                </c:pt>
                <c:pt idx="37">
                  <c:v>8</c:v>
                </c:pt>
                <c:pt idx="38">
                  <c:v>5</c:v>
                </c:pt>
                <c:pt idx="39">
                  <c:v>6</c:v>
                </c:pt>
                <c:pt idx="40">
                  <c:v>5</c:v>
                </c:pt>
                <c:pt idx="41">
                  <c:v>5</c:v>
                </c:pt>
                <c:pt idx="42">
                  <c:v>5</c:v>
                </c:pt>
                <c:pt idx="43">
                  <c:v>2</c:v>
                </c:pt>
                <c:pt idx="44">
                  <c:v>4</c:v>
                </c:pt>
                <c:pt idx="45">
                  <c:v>3</c:v>
                </c:pt>
                <c:pt idx="46">
                  <c:v>1</c:v>
                </c:pt>
                <c:pt idx="47">
                  <c:v>3</c:v>
                </c:pt>
                <c:pt idx="48">
                  <c:v>5</c:v>
                </c:pt>
                <c:pt idx="49">
                  <c:v>4</c:v>
                </c:pt>
                <c:pt idx="50">
                  <c:v>6</c:v>
                </c:pt>
                <c:pt idx="51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Sheet1!$B$10</c:f>
              <c:strCache>
                <c:ptCount val="1"/>
                <c:pt idx="0">
                  <c:v>2559</c:v>
                </c:pt>
              </c:strCache>
            </c:strRef>
          </c:tx>
          <c:spPr>
            <a:ln w="19050">
              <a:solidFill>
                <a:srgbClr val="FF00FF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Sheet1!$C$10:$BB$10</c:f>
              <c:numCache>
                <c:formatCode>General</c:formatCode>
                <c:ptCount val="52"/>
                <c:pt idx="0">
                  <c:v>5</c:v>
                </c:pt>
                <c:pt idx="1">
                  <c:v>9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17</c:v>
                </c:pt>
                <c:pt idx="6">
                  <c:v>11</c:v>
                </c:pt>
                <c:pt idx="7">
                  <c:v>9</c:v>
                </c:pt>
                <c:pt idx="8">
                  <c:v>6</c:v>
                </c:pt>
                <c:pt idx="9">
                  <c:v>0</c:v>
                </c:pt>
                <c:pt idx="10">
                  <c:v>3</c:v>
                </c:pt>
                <c:pt idx="11">
                  <c:v>3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2</c:v>
                </c:pt>
                <c:pt idx="17">
                  <c:v>2</c:v>
                </c:pt>
                <c:pt idx="18">
                  <c:v>1</c:v>
                </c:pt>
                <c:pt idx="19">
                  <c:v>0</c:v>
                </c:pt>
                <c:pt idx="20">
                  <c:v>3</c:v>
                </c:pt>
                <c:pt idx="21">
                  <c:v>1</c:v>
                </c:pt>
                <c:pt idx="22">
                  <c:v>5</c:v>
                </c:pt>
                <c:pt idx="23">
                  <c:v>9</c:v>
                </c:pt>
                <c:pt idx="24">
                  <c:v>13</c:v>
                </c:pt>
                <c:pt idx="25">
                  <c:v>9</c:v>
                </c:pt>
              </c:numCache>
            </c:numRef>
          </c:val>
        </c:ser>
        <c:marker val="1"/>
        <c:axId val="163286400"/>
        <c:axId val="163995008"/>
      </c:lineChart>
      <c:catAx>
        <c:axId val="1632864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th-TH" sz="120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สัปดาห์</a:t>
                </a:r>
              </a:p>
            </c:rich>
          </c:tx>
          <c:layout>
            <c:manualLayout>
              <c:xMode val="edge"/>
              <c:yMode val="edge"/>
              <c:x val="0.46649166951425347"/>
              <c:y val="0.7952419143669746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63995008"/>
        <c:crosses val="autoZero"/>
        <c:auto val="1"/>
        <c:lblAlgn val="ctr"/>
        <c:lblOffset val="100"/>
        <c:tickLblSkip val="2"/>
        <c:tickMarkSkip val="1"/>
      </c:catAx>
      <c:valAx>
        <c:axId val="16399500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th-TH" sz="105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จำนวนผู้ป่วย(ราย)</a:t>
                </a:r>
              </a:p>
            </c:rich>
          </c:tx>
          <c:layout>
            <c:manualLayout>
              <c:xMode val="edge"/>
              <c:yMode val="edge"/>
              <c:x val="9.5786300211967833E-3"/>
              <c:y val="0.1838084776662126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632864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8689312364356112"/>
          <c:y val="0.14733358145907818"/>
          <c:w val="0.47893341862670763"/>
          <c:h val="0.12258090259766168"/>
        </c:manualLayout>
      </c:layout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</c:chart>
  <c:spPr>
    <a:noFill/>
    <a:ln w="3175">
      <a:noFill/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h-TH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DC76-185C-4F83-B826-53F7B9DC1C1F}" type="datetimeFigureOut">
              <a:rPr lang="th-TH" smtClean="0"/>
              <a:t>03/07/59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2842-2AEC-4AB6-B11D-44C9AB9DDD3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DC76-185C-4F83-B826-53F7B9DC1C1F}" type="datetimeFigureOut">
              <a:rPr lang="th-TH" smtClean="0"/>
              <a:t>03/07/59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2842-2AEC-4AB6-B11D-44C9AB9DDD3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DC76-185C-4F83-B826-53F7B9DC1C1F}" type="datetimeFigureOut">
              <a:rPr lang="th-TH" smtClean="0"/>
              <a:t>03/07/59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2842-2AEC-4AB6-B11D-44C9AB9DDD3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DC76-185C-4F83-B826-53F7B9DC1C1F}" type="datetimeFigureOut">
              <a:rPr lang="th-TH" smtClean="0"/>
              <a:t>03/07/59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2842-2AEC-4AB6-B11D-44C9AB9DDD3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DC76-185C-4F83-B826-53F7B9DC1C1F}" type="datetimeFigureOut">
              <a:rPr lang="th-TH" smtClean="0"/>
              <a:t>03/07/59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2842-2AEC-4AB6-B11D-44C9AB9DDD3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DC76-185C-4F83-B826-53F7B9DC1C1F}" type="datetimeFigureOut">
              <a:rPr lang="th-TH" smtClean="0"/>
              <a:t>03/07/59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2842-2AEC-4AB6-B11D-44C9AB9DDD3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DC76-185C-4F83-B826-53F7B9DC1C1F}" type="datetimeFigureOut">
              <a:rPr lang="th-TH" smtClean="0"/>
              <a:t>03/07/59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2842-2AEC-4AB6-B11D-44C9AB9DDD3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DC76-185C-4F83-B826-53F7B9DC1C1F}" type="datetimeFigureOut">
              <a:rPr lang="th-TH" smtClean="0"/>
              <a:t>03/07/59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2842-2AEC-4AB6-B11D-44C9AB9DDD3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DC76-185C-4F83-B826-53F7B9DC1C1F}" type="datetimeFigureOut">
              <a:rPr lang="th-TH" smtClean="0"/>
              <a:t>03/07/59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2842-2AEC-4AB6-B11D-44C9AB9DDD3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DC76-185C-4F83-B826-53F7B9DC1C1F}" type="datetimeFigureOut">
              <a:rPr lang="th-TH" smtClean="0"/>
              <a:t>03/07/59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2842-2AEC-4AB6-B11D-44C9AB9DDD3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DC76-185C-4F83-B826-53F7B9DC1C1F}" type="datetimeFigureOut">
              <a:rPr lang="th-TH" smtClean="0"/>
              <a:t>03/07/59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2842-2AEC-4AB6-B11D-44C9AB9DDD3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2DC76-185C-4F83-B826-53F7B9DC1C1F}" type="datetimeFigureOut">
              <a:rPr lang="th-TH" smtClean="0"/>
              <a:t>03/07/59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12842-2AEC-4AB6-B11D-44C9AB9DDD38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8572560" cy="2857519"/>
          </a:xfrm>
        </p:spPr>
        <p:txBody>
          <a:bodyPr>
            <a:noAutofit/>
          </a:bodyPr>
          <a:lstStyle/>
          <a:p>
            <a:r>
              <a:rPr lang="th-TH" sz="6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สถานการณ์</a:t>
            </a:r>
            <a:br>
              <a:rPr lang="th-TH" sz="6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6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โรคไข้เลือดออก </a:t>
            </a:r>
            <a:br>
              <a:rPr lang="th-TH" sz="6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6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จังหวัดยโสธร</a:t>
            </a:r>
            <a:endParaRPr lang="th-TH" sz="6000" b="1" dirty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ln>
            <a:noFill/>
          </a:ln>
        </p:spPr>
        <p:txBody>
          <a:bodyPr>
            <a:noAutofit/>
          </a:bodyPr>
          <a:lstStyle/>
          <a:p>
            <a:r>
              <a:rPr lang="th-TH" sz="32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จำนวนผู้ป่วยเดือน </a:t>
            </a:r>
            <a:r>
              <a:rPr lang="th-TH" sz="32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ม.ค</a:t>
            </a:r>
            <a:r>
              <a:rPr lang="th-TH" sz="32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-มิ.ย </a:t>
            </a:r>
            <a:r>
              <a:rPr lang="th-TH" sz="32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  <a:r>
              <a:rPr lang="th-TH" sz="32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32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เทียบ</a:t>
            </a:r>
            <a:r>
              <a:rPr lang="th-TH" sz="32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กับค่ามัธยฐานย้อนหลัง 5 ปี</a:t>
            </a:r>
            <a:endParaRPr lang="en-US" sz="3200" b="1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42910" y="1500174"/>
            <a:ext cx="3357586" cy="157163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th-TH" sz="16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 </a:t>
            </a:r>
            <a:r>
              <a:rPr lang="en-US" sz="16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 </a:t>
            </a:r>
            <a:r>
              <a:rPr lang="th-TH" sz="16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ทั้งสิ้น </a:t>
            </a:r>
            <a:r>
              <a:rPr lang="th-TH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107</a:t>
            </a:r>
            <a:r>
              <a:rPr lang="th-TH" sz="16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</a:t>
            </a:r>
          </a:p>
          <a:p>
            <a:pPr>
              <a:lnSpc>
                <a:spcPct val="150000"/>
              </a:lnSpc>
            </a:pPr>
            <a:r>
              <a:rPr lang="th-TH" sz="16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อัตราป่วย </a:t>
            </a:r>
            <a:r>
              <a:rPr lang="th-TH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19.84</a:t>
            </a:r>
            <a:r>
              <a:rPr lang="th-TH" sz="16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ต่อ </a:t>
            </a:r>
            <a:r>
              <a:rPr lang="th-TH" sz="1600" b="1" dirty="0" err="1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ปชก.</a:t>
            </a:r>
            <a:r>
              <a:rPr lang="th-TH" sz="16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แสน</a:t>
            </a:r>
            <a:r>
              <a:rPr lang="th-TH" sz="16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คน</a:t>
            </a:r>
          </a:p>
          <a:p>
            <a:pPr>
              <a:lnSpc>
                <a:spcPct val="150000"/>
              </a:lnSpc>
            </a:pPr>
            <a:r>
              <a:rPr lang="th-TH" sz="16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ไม่มีผู้เสียชีวิต</a:t>
            </a:r>
            <a:r>
              <a:rPr lang="th-TH" sz="16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600" b="1" dirty="0" smtClean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h-TH" sz="16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อยู่อันดับ </a:t>
            </a:r>
            <a:r>
              <a:rPr lang="th-TH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th-TH" sz="16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ของเขต 10</a:t>
            </a:r>
            <a:endParaRPr lang="en-US" sz="1600" b="1" dirty="0" smtClean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h-TH" sz="16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1600" b="1" dirty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แผนภูมิ 6"/>
          <p:cNvGraphicFramePr/>
          <p:nvPr/>
        </p:nvGraphicFramePr>
        <p:xfrm>
          <a:off x="0" y="2928934"/>
          <a:ext cx="91440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ตัวเชื่อมต่อตรง 8"/>
          <p:cNvCxnSpPr/>
          <p:nvPr/>
        </p:nvCxnSpPr>
        <p:spPr>
          <a:xfrm>
            <a:off x="228600" y="1447800"/>
            <a:ext cx="861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67200" y="60960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(สัปดาห์)</a:t>
            </a:r>
            <a:endParaRPr lang="th-TH" sz="2000" b="1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64770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ระบบ รง.506 ณ </a:t>
            </a:r>
            <a:r>
              <a:rPr lang="th-TH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</a:t>
            </a:r>
            <a:r>
              <a:rPr lang="th-TH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.ค.</a:t>
            </a:r>
            <a:r>
              <a:rPr lang="th-TH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  <a:endParaRPr lang="th-TH" sz="14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6429388" y="1571612"/>
          <a:ext cx="2428892" cy="1857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372"/>
                <a:gridCol w="1052520"/>
              </a:tblGrid>
              <a:tr h="309565"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อัตราป่วย*</a:t>
                      </a:r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อุบลราชธานี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47.49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ศรีสะ</a:t>
                      </a:r>
                      <a:r>
                        <a:rPr lang="th-TH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เกษ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43.08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มุกดาหาร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31.12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อำนาจเจริญ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30.06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ยโสธร</a:t>
                      </a:r>
                      <a:endParaRPr lang="th-TH" sz="1400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17.03</a:t>
                      </a:r>
                      <a:endParaRPr lang="th-TH" sz="1400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00958" y="3429000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ณ 26 มิ.ย.59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43174" y="3143248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ณ 3 ก.ค.59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1143000"/>
          </a:xfrm>
        </p:spPr>
        <p:txBody>
          <a:bodyPr>
            <a:noAutofit/>
          </a:bodyPr>
          <a:lstStyle/>
          <a:p>
            <a:r>
              <a:rPr lang="th-TH" sz="4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อัตราป่วยด้วยโรคไข้เลือดออก </a:t>
            </a:r>
            <a:br>
              <a:rPr lang="th-TH" sz="4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4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แยกรายอำเภอ</a:t>
            </a:r>
            <a:endParaRPr lang="en-US" sz="40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แผนภูมิ 4"/>
          <p:cNvGraphicFramePr/>
          <p:nvPr/>
        </p:nvGraphicFramePr>
        <p:xfrm>
          <a:off x="0" y="1857364"/>
          <a:ext cx="86868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57800" y="64770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ระบบ รง.506 ณ </a:t>
            </a:r>
            <a:r>
              <a:rPr lang="th-TH" sz="1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</a:t>
            </a:r>
            <a:r>
              <a:rPr lang="th-TH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.ค.</a:t>
            </a:r>
            <a:r>
              <a:rPr lang="th-TH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  <a:endParaRPr lang="th-TH" sz="14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8572560" cy="2857519"/>
          </a:xfrm>
        </p:spPr>
        <p:txBody>
          <a:bodyPr>
            <a:noAutofit/>
          </a:bodyPr>
          <a:lstStyle/>
          <a:p>
            <a:r>
              <a:rPr lang="th-TH" sz="6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สถานการณ์</a:t>
            </a:r>
            <a:br>
              <a:rPr lang="th-TH" sz="6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6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โรคมือเท้าปาก </a:t>
            </a:r>
            <a:br>
              <a:rPr lang="th-TH" sz="6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6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จังหวัดยโสธร</a:t>
            </a:r>
            <a:endParaRPr lang="th-TH" sz="6000" b="1" dirty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2943" t="12695" r="33016" b="9179"/>
          <a:stretch>
            <a:fillRect/>
          </a:stretch>
        </p:blipFill>
        <p:spPr bwMode="auto">
          <a:xfrm>
            <a:off x="3786182" y="0"/>
            <a:ext cx="53578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357290"/>
          </a:xfrm>
        </p:spPr>
        <p:txBody>
          <a:bodyPr>
            <a:noAutofit/>
          </a:bodyPr>
          <a:lstStyle/>
          <a:p>
            <a:pPr algn="l"/>
            <a:r>
              <a:rPr lang="th-TH" sz="32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สถานการณ์โรคมือเท้าปาก</a:t>
            </a:r>
            <a:br>
              <a:rPr lang="th-TH" sz="32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จังหวัดยโสธร</a:t>
            </a:r>
            <a:endParaRPr lang="th-TH" sz="3200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5206" y="5000636"/>
            <a:ext cx="1928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รง.506</a:t>
            </a:r>
          </a:p>
          <a:p>
            <a:pPr algn="r"/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ณ 3 ก.ค.59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428736"/>
            <a:ext cx="3714776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 </a:t>
            </a:r>
            <a:r>
              <a:rPr lang="th-TH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192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ราย</a:t>
            </a:r>
          </a:p>
          <a:p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อัตราป่วย </a:t>
            </a:r>
            <a:r>
              <a:rPr lang="th-TH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23.92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ต่อ </a:t>
            </a:r>
            <a:r>
              <a:rPr lang="th-TH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ปชก.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แสนคน</a:t>
            </a:r>
          </a:p>
          <a:p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ไม่มีผู้เสียชีวิต</a:t>
            </a:r>
          </a:p>
          <a:p>
            <a:r>
              <a:rPr lang="th-TH" sz="20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ได้รับรายงานป่วยเป็นกลุ่มก้อน</a:t>
            </a:r>
          </a:p>
          <a:p>
            <a:r>
              <a:rPr lang="th-TH" sz="20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  6 เหตุการณ์ </a:t>
            </a:r>
          </a:p>
          <a:p>
            <a:r>
              <a:rPr lang="th-TH" sz="20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พบผู้ป่วยกว่า 40 ราย</a:t>
            </a:r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0" name="Chart 1"/>
          <p:cNvGraphicFramePr>
            <a:graphicFrameLocks/>
          </p:cNvGraphicFramePr>
          <p:nvPr/>
        </p:nvGraphicFramePr>
        <p:xfrm>
          <a:off x="0" y="4429124"/>
          <a:ext cx="5214942" cy="2428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ตัวเชื่อมต่อตรง 11"/>
          <p:cNvCxnSpPr/>
          <p:nvPr/>
        </p:nvCxnSpPr>
        <p:spPr>
          <a:xfrm>
            <a:off x="428596" y="1285860"/>
            <a:ext cx="428628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136</Words>
  <Application>Microsoft Office PowerPoint</Application>
  <PresentationFormat>นำเสนอทางหน้าจอ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ชุดรูปแบบของ Office</vt:lpstr>
      <vt:lpstr>สถานการณ์ โรคไข้เลือดออก  จังหวัดยโสธร</vt:lpstr>
      <vt:lpstr>จำนวนผู้ป่วยเดือน ม.ค-มิ.ย 59 เทียบกับค่ามัธยฐานย้อนหลัง 5 ปี</vt:lpstr>
      <vt:lpstr>อัตราป่วยด้วยโรคไข้เลือดออก  แยกรายอำเภอ</vt:lpstr>
      <vt:lpstr>สถานการณ์ โรคมือเท้าปาก  จังหวัดยโสธร</vt:lpstr>
      <vt:lpstr>สถานการณ์โรคมือเท้าปาก จังหวัดยโสธร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สถานการณ์ โรคไข้เลือดออก  จังหวัดยโสธร</dc:title>
  <dc:creator>hitech</dc:creator>
  <cp:lastModifiedBy>hitech</cp:lastModifiedBy>
  <cp:revision>10</cp:revision>
  <dcterms:created xsi:type="dcterms:W3CDTF">2016-07-03T01:39:16Z</dcterms:created>
  <dcterms:modified xsi:type="dcterms:W3CDTF">2016-07-03T02:06:17Z</dcterms:modified>
</cp:coreProperties>
</file>