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r506\report\TblMdwk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r506\report\TbTot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plotArea>
      <c:layout>
        <c:manualLayout>
          <c:layoutTarget val="inner"/>
          <c:xMode val="edge"/>
          <c:yMode val="edge"/>
          <c:x val="8.7570701994598529E-2"/>
          <c:y val="0.12294019336800839"/>
          <c:w val="0.90072752731023686"/>
          <c:h val="0.62974978661161318"/>
        </c:manualLayout>
      </c:layout>
      <c:lineChart>
        <c:grouping val="standard"/>
        <c:ser>
          <c:idx val="0"/>
          <c:order val="0"/>
          <c:tx>
            <c:strRef>
              <c:f>Sheet1!$B$9</c:f>
              <c:strCache>
                <c:ptCount val="1"/>
                <c:pt idx="0">
                  <c:v>Median</c:v>
                </c:pt>
              </c:strCache>
            </c:strRef>
          </c:tx>
          <c:val>
            <c:numRef>
              <c:f>Sheet1!$C$9:$BB$9</c:f>
              <c:numCache>
                <c:formatCode>General</c:formatCode>
                <c:ptCount val="52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  <c:pt idx="15">
                  <c:v>2</c:v>
                </c:pt>
                <c:pt idx="16">
                  <c:v>4</c:v>
                </c:pt>
                <c:pt idx="17">
                  <c:v>2</c:v>
                </c:pt>
                <c:pt idx="18">
                  <c:v>2</c:v>
                </c:pt>
                <c:pt idx="19">
                  <c:v>4</c:v>
                </c:pt>
                <c:pt idx="20">
                  <c:v>5</c:v>
                </c:pt>
                <c:pt idx="21">
                  <c:v>9</c:v>
                </c:pt>
                <c:pt idx="22">
                  <c:v>10</c:v>
                </c:pt>
                <c:pt idx="23">
                  <c:v>8</c:v>
                </c:pt>
                <c:pt idx="24">
                  <c:v>15</c:v>
                </c:pt>
                <c:pt idx="25">
                  <c:v>16</c:v>
                </c:pt>
                <c:pt idx="26">
                  <c:v>18</c:v>
                </c:pt>
                <c:pt idx="27">
                  <c:v>22</c:v>
                </c:pt>
                <c:pt idx="28">
                  <c:v>19</c:v>
                </c:pt>
                <c:pt idx="29">
                  <c:v>24</c:v>
                </c:pt>
                <c:pt idx="30">
                  <c:v>21</c:v>
                </c:pt>
                <c:pt idx="31">
                  <c:v>12</c:v>
                </c:pt>
                <c:pt idx="32">
                  <c:v>16</c:v>
                </c:pt>
                <c:pt idx="33">
                  <c:v>18</c:v>
                </c:pt>
                <c:pt idx="34">
                  <c:v>18</c:v>
                </c:pt>
                <c:pt idx="35">
                  <c:v>14</c:v>
                </c:pt>
                <c:pt idx="36">
                  <c:v>12</c:v>
                </c:pt>
                <c:pt idx="37">
                  <c:v>18</c:v>
                </c:pt>
                <c:pt idx="38">
                  <c:v>9</c:v>
                </c:pt>
                <c:pt idx="39">
                  <c:v>6</c:v>
                </c:pt>
                <c:pt idx="40">
                  <c:v>6</c:v>
                </c:pt>
                <c:pt idx="41">
                  <c:v>12</c:v>
                </c:pt>
                <c:pt idx="42">
                  <c:v>5</c:v>
                </c:pt>
                <c:pt idx="43">
                  <c:v>4</c:v>
                </c:pt>
                <c:pt idx="44">
                  <c:v>2</c:v>
                </c:pt>
                <c:pt idx="45">
                  <c:v>3</c:v>
                </c:pt>
                <c:pt idx="46">
                  <c:v>2</c:v>
                </c:pt>
                <c:pt idx="47">
                  <c:v>1</c:v>
                </c:pt>
                <c:pt idx="48">
                  <c:v>2</c:v>
                </c:pt>
                <c:pt idx="49">
                  <c:v>1</c:v>
                </c:pt>
                <c:pt idx="50">
                  <c:v>0</c:v>
                </c:pt>
                <c:pt idx="51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Sheet1!$B$10</c:f>
              <c:strCache>
                <c:ptCount val="1"/>
                <c:pt idx="0">
                  <c:v>2559</c:v>
                </c:pt>
              </c:strCache>
            </c:strRef>
          </c:tx>
          <c:val>
            <c:numRef>
              <c:f>Sheet1!$C$10:$BB$10</c:f>
              <c:numCache>
                <c:formatCode>General</c:formatCode>
                <c:ptCount val="52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3</c:v>
                </c:pt>
                <c:pt idx="7">
                  <c:v>10</c:v>
                </c:pt>
                <c:pt idx="8">
                  <c:v>4</c:v>
                </c:pt>
                <c:pt idx="9">
                  <c:v>5</c:v>
                </c:pt>
                <c:pt idx="10">
                  <c:v>7</c:v>
                </c:pt>
                <c:pt idx="11">
                  <c:v>2</c:v>
                </c:pt>
                <c:pt idx="12">
                  <c:v>1</c:v>
                </c:pt>
                <c:pt idx="13">
                  <c:v>5</c:v>
                </c:pt>
                <c:pt idx="14">
                  <c:v>3</c:v>
                </c:pt>
                <c:pt idx="15">
                  <c:v>4</c:v>
                </c:pt>
                <c:pt idx="16">
                  <c:v>3</c:v>
                </c:pt>
                <c:pt idx="17">
                  <c:v>3</c:v>
                </c:pt>
                <c:pt idx="18">
                  <c:v>1</c:v>
                </c:pt>
                <c:pt idx="19">
                  <c:v>4</c:v>
                </c:pt>
              </c:numCache>
            </c:numRef>
          </c:val>
        </c:ser>
        <c:marker val="1"/>
        <c:axId val="64011648"/>
        <c:axId val="63104512"/>
      </c:lineChart>
      <c:catAx>
        <c:axId val="640116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สัปดาห์</a:t>
                </a:r>
              </a:p>
            </c:rich>
          </c:tx>
          <c:layout>
            <c:manualLayout>
              <c:xMode val="edge"/>
              <c:yMode val="edge"/>
              <c:x val="0.46892698487430318"/>
              <c:y val="0.88602336614450294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sz="1400"/>
            </a:pPr>
            <a:endParaRPr lang="th-TH"/>
          </a:p>
        </c:txPr>
        <c:crossAx val="63104512"/>
        <c:crosses val="autoZero"/>
        <c:auto val="1"/>
        <c:lblAlgn val="ctr"/>
        <c:lblOffset val="100"/>
        <c:tickLblSkip val="2"/>
        <c:tickMarkSkip val="1"/>
      </c:catAx>
      <c:valAx>
        <c:axId val="6310451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จำนวนผู้ป่วย(ราย)</a:t>
                </a:r>
              </a:p>
            </c:rich>
          </c:tx>
          <c:layout>
            <c:manualLayout>
              <c:xMode val="edge"/>
              <c:yMode val="edge"/>
              <c:x val="4.9926882718223013E-4"/>
              <c:y val="0.2608393509384519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64011648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  <c:x val="0.13684940512379487"/>
          <c:y val="0.25663127592921858"/>
          <c:w val="0.28844956527326837"/>
          <c:h val="0.12258090259766168"/>
        </c:manualLayout>
      </c:layout>
      <c:txPr>
        <a:bodyPr/>
        <a:lstStyle/>
        <a:p>
          <a:pPr>
            <a:defRPr sz="18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  <c:dispBlanksAs val="gap"/>
  </c:chart>
  <c:txPr>
    <a:bodyPr/>
    <a:lstStyle/>
    <a:p>
      <a:pPr>
        <a:defRPr sz="1800"/>
      </a:pPr>
      <a:endParaRPr lang="th-TH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style val="3"/>
  <c:chart>
    <c:autoTitleDeleted val="1"/>
    <c:plotArea>
      <c:layout>
        <c:manualLayout>
          <c:layoutTarget val="inner"/>
          <c:xMode val="edge"/>
          <c:yMode val="edge"/>
          <c:x val="0.11360641409759822"/>
          <c:y val="0.21464699398031589"/>
          <c:w val="0.86790016351304755"/>
          <c:h val="0.49495071553108133"/>
        </c:manualLayout>
      </c:layout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200"/>
                </a:pPr>
                <a:endParaRPr lang="th-TH"/>
              </a:p>
            </c:txPr>
            <c:showVal val="1"/>
          </c:dLbls>
          <c:cat>
            <c:strRef>
              <c:f>[0]!Area</c:f>
              <c:strCache>
                <c:ptCount val="9"/>
                <c:pt idx="0">
                  <c:v>ไทยเจริญ</c:v>
                </c:pt>
                <c:pt idx="1">
                  <c:v>เลิงนกทา</c:v>
                </c:pt>
                <c:pt idx="2">
                  <c:v>ป่าติ้ว</c:v>
                </c:pt>
                <c:pt idx="3">
                  <c:v>มหาชนะชัย</c:v>
                </c:pt>
                <c:pt idx="4">
                  <c:v>เมือง</c:v>
                </c:pt>
                <c:pt idx="5">
                  <c:v>กุดชุม</c:v>
                </c:pt>
                <c:pt idx="6">
                  <c:v>คำเขื่อนแก้ว</c:v>
                </c:pt>
                <c:pt idx="7">
                  <c:v>ทรายมูล</c:v>
                </c:pt>
                <c:pt idx="8">
                  <c:v>ค้อวัง</c:v>
                </c:pt>
              </c:strCache>
            </c:strRef>
          </c:cat>
          <c:val>
            <c:numRef>
              <c:f>[0]!Case</c:f>
              <c:numCache>
                <c:formatCode>General</c:formatCode>
                <c:ptCount val="9"/>
                <c:pt idx="0">
                  <c:v>29.810000000000002</c:v>
                </c:pt>
                <c:pt idx="1">
                  <c:v>26.41</c:v>
                </c:pt>
                <c:pt idx="2">
                  <c:v>17.130000000000003</c:v>
                </c:pt>
                <c:pt idx="3">
                  <c:v>15.55</c:v>
                </c:pt>
                <c:pt idx="4">
                  <c:v>11.52</c:v>
                </c:pt>
                <c:pt idx="5">
                  <c:v>10.56</c:v>
                </c:pt>
                <c:pt idx="6">
                  <c:v>10.29</c:v>
                </c:pt>
                <c:pt idx="7">
                  <c:v>9.67</c:v>
                </c:pt>
                <c:pt idx="8">
                  <c:v>3.86</c:v>
                </c:pt>
              </c:numCache>
            </c:numRef>
          </c:val>
        </c:ser>
        <c:axId val="66837120"/>
        <c:axId val="66937600"/>
      </c:barChart>
      <c:catAx>
        <c:axId val="668371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th-TH" sz="1600"/>
                  <a:t>พื้นที่</a:t>
                </a:r>
              </a:p>
            </c:rich>
          </c:tx>
          <c:layout>
            <c:manualLayout>
              <c:xMode val="edge"/>
              <c:yMode val="edge"/>
              <c:x val="0.52575991640516473"/>
              <c:y val="0.85101219966313468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sz="1400"/>
            </a:pPr>
            <a:endParaRPr lang="th-TH"/>
          </a:p>
        </c:txPr>
        <c:crossAx val="66937600"/>
        <c:crosses val="autoZero"/>
        <c:auto val="1"/>
        <c:lblAlgn val="ctr"/>
        <c:lblOffset val="100"/>
        <c:tickLblSkip val="1"/>
        <c:tickMarkSkip val="1"/>
      </c:catAx>
      <c:valAx>
        <c:axId val="66937600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600"/>
            </a:pPr>
            <a:endParaRPr lang="th-TH"/>
          </a:p>
        </c:txPr>
        <c:crossAx val="66837120"/>
        <c:crosses val="autoZero"/>
        <c:crossBetween val="between"/>
      </c:valAx>
    </c:plotArea>
    <c:plotVisOnly val="1"/>
    <c:dispBlanksAs val="gap"/>
  </c:chart>
  <c:spPr>
    <a:ln>
      <a:solidFill>
        <a:srgbClr val="0000CC"/>
      </a:solidFill>
    </a:ln>
  </c:spPr>
  <c:txPr>
    <a:bodyPr/>
    <a:lstStyle/>
    <a:p>
      <a:pPr>
        <a:defRPr sz="1800"/>
      </a:pPr>
      <a:endParaRPr lang="th-TH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575C-8A98-432E-88FC-37F4D3D18E77}" type="datetimeFigureOut">
              <a:rPr lang="th-TH" smtClean="0"/>
              <a:pPr/>
              <a:t>23/05/59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BD06-C5BF-4230-A1FD-42DB037894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575C-8A98-432E-88FC-37F4D3D18E77}" type="datetimeFigureOut">
              <a:rPr lang="th-TH" smtClean="0"/>
              <a:pPr/>
              <a:t>23/05/59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BD06-C5BF-4230-A1FD-42DB037894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575C-8A98-432E-88FC-37F4D3D18E77}" type="datetimeFigureOut">
              <a:rPr lang="th-TH" smtClean="0"/>
              <a:pPr/>
              <a:t>23/05/59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BD06-C5BF-4230-A1FD-42DB037894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575C-8A98-432E-88FC-37F4D3D18E77}" type="datetimeFigureOut">
              <a:rPr lang="th-TH" smtClean="0"/>
              <a:pPr/>
              <a:t>23/05/59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BD06-C5BF-4230-A1FD-42DB037894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575C-8A98-432E-88FC-37F4D3D18E77}" type="datetimeFigureOut">
              <a:rPr lang="th-TH" smtClean="0"/>
              <a:pPr/>
              <a:t>23/05/59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BD06-C5BF-4230-A1FD-42DB037894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575C-8A98-432E-88FC-37F4D3D18E77}" type="datetimeFigureOut">
              <a:rPr lang="th-TH" smtClean="0"/>
              <a:pPr/>
              <a:t>23/05/59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BD06-C5BF-4230-A1FD-42DB037894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575C-8A98-432E-88FC-37F4D3D18E77}" type="datetimeFigureOut">
              <a:rPr lang="th-TH" smtClean="0"/>
              <a:pPr/>
              <a:t>23/05/59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BD06-C5BF-4230-A1FD-42DB037894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575C-8A98-432E-88FC-37F4D3D18E77}" type="datetimeFigureOut">
              <a:rPr lang="th-TH" smtClean="0"/>
              <a:pPr/>
              <a:t>23/05/59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BD06-C5BF-4230-A1FD-42DB037894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575C-8A98-432E-88FC-37F4D3D18E77}" type="datetimeFigureOut">
              <a:rPr lang="th-TH" smtClean="0"/>
              <a:pPr/>
              <a:t>23/05/59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BD06-C5BF-4230-A1FD-42DB037894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575C-8A98-432E-88FC-37F4D3D18E77}" type="datetimeFigureOut">
              <a:rPr lang="th-TH" smtClean="0"/>
              <a:pPr/>
              <a:t>23/05/59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BD06-C5BF-4230-A1FD-42DB037894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575C-8A98-432E-88FC-37F4D3D18E77}" type="datetimeFigureOut">
              <a:rPr lang="th-TH" smtClean="0"/>
              <a:pPr/>
              <a:t>23/05/59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BD06-C5BF-4230-A1FD-42DB037894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A575C-8A98-432E-88FC-37F4D3D18E77}" type="datetimeFigureOut">
              <a:rPr lang="th-TH" smtClean="0"/>
              <a:pPr/>
              <a:t>23/05/59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FBD06-C5BF-4230-A1FD-42DB0378943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สถานการณ์โรคไข้เลือดออก จ.ยโสธร</a:t>
            </a:r>
            <a:b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ณ 21 พ.ค.59</a:t>
            </a:r>
            <a:endParaRPr lang="th-TH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000892" y="6072206"/>
            <a:ext cx="1900238" cy="571504"/>
          </a:xfrm>
        </p:spPr>
        <p:txBody>
          <a:bodyPr>
            <a:normAutofit/>
          </a:bodyPr>
          <a:lstStyle/>
          <a:p>
            <a:pPr algn="r"/>
            <a:r>
              <a:rPr lang="th-TH" sz="18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lang="en-US" sz="18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8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รง.506</a:t>
            </a:r>
            <a:endParaRPr lang="th-TH" sz="1800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แผนภูมิ 3"/>
          <p:cNvGraphicFramePr/>
          <p:nvPr/>
        </p:nvGraphicFramePr>
        <p:xfrm>
          <a:off x="214282" y="2786058"/>
          <a:ext cx="8643998" cy="3265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85720" y="1857364"/>
            <a:ext cx="42082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จ</a:t>
            </a:r>
            <a:r>
              <a:rPr lang="th-TH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ำนวนผู้ป่วย</a:t>
            </a:r>
            <a:r>
              <a:rPr lang="th-TH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82 </a:t>
            </a: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ราย </a:t>
            </a: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อัตราป่วย  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15.21 </a:t>
            </a: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ต่อ </a:t>
            </a:r>
            <a:r>
              <a:rPr kumimoji="0" lang="th-TH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ปชก.</a:t>
            </a: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แสนคน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" name="ตัวเชื่อมต่อตรง 6"/>
          <p:cNvCxnSpPr/>
          <p:nvPr/>
        </p:nvCxnSpPr>
        <p:spPr>
          <a:xfrm>
            <a:off x="0" y="142873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6500826" y="1571612"/>
          <a:ext cx="2428892" cy="1857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372"/>
                <a:gridCol w="1052520"/>
              </a:tblGrid>
              <a:tr h="309565"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อัตราป่วย*</a:t>
                      </a:r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ศรีสะ</a:t>
                      </a:r>
                      <a:r>
                        <a:rPr lang="th-TH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เกษ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42.60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อุบลราชธานี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37.28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อำนาจเจริญ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23.15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ยโสธร</a:t>
                      </a:r>
                      <a:endParaRPr lang="th-TH" sz="1400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14.44</a:t>
                      </a:r>
                      <a:endParaRPr lang="th-TH" sz="1400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มุกดาหาร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10.37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358082" y="3500438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600" dirty="0" smtClean="0"/>
              <a:t>* ณ 14 พ.ค.59</a:t>
            </a:r>
            <a:endParaRPr lang="th-TH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/>
          <a:srcRect l="32394" t="10742" r="31918" b="9180"/>
          <a:stretch>
            <a:fillRect/>
          </a:stretch>
        </p:blipFill>
        <p:spPr bwMode="auto">
          <a:xfrm>
            <a:off x="0" y="1478169"/>
            <a:ext cx="4264500" cy="537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ตำบลที่ควบคุมโรคไม่ได้ภายใน 28 วัน</a:t>
            </a:r>
            <a:endParaRPr lang="th-TH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786182" y="1571612"/>
            <a:ext cx="422423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ปี 2559 พื้นที่ควบคุมโรคไม่ได้ 5 ตำบล ได้แก่</a:t>
            </a: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1) ต.บากเรือ อ.มหาชนะชัย</a:t>
            </a: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2) ต.หนองหมี อ.กุดชุม</a:t>
            </a: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3) ต.ลุ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มพุก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อ.คำเขื่อนแก้ว</a:t>
            </a: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4) ต.คำเตย อ.ไทยเจริญ</a:t>
            </a: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5) ต.สร้างมิ่ง อ.เลิงนกทา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0" y="142873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ชื่อเรื่องรอง 2"/>
          <p:cNvSpPr txBox="1">
            <a:spLocks/>
          </p:cNvSpPr>
          <p:nvPr/>
        </p:nvSpPr>
        <p:spPr>
          <a:xfrm>
            <a:off x="7072330" y="6286496"/>
            <a:ext cx="1900238" cy="57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รง.506</a:t>
            </a:r>
          </a:p>
        </p:txBody>
      </p:sp>
      <p:graphicFrame>
        <p:nvGraphicFramePr>
          <p:cNvPr id="8" name="Chart 4"/>
          <p:cNvGraphicFramePr>
            <a:graphicFrameLocks/>
          </p:cNvGraphicFramePr>
          <p:nvPr/>
        </p:nvGraphicFramePr>
        <p:xfrm>
          <a:off x="2857488" y="3357562"/>
          <a:ext cx="6072230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86314" y="3786190"/>
            <a:ext cx="3643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อัตราป่วยต่อแสนแยกรายอำเภอ</a:t>
            </a:r>
            <a:endParaRPr lang="th-TH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126</Words>
  <Application>Microsoft Office PowerPoint</Application>
  <PresentationFormat>นำเสนอทางหน้าจอ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สถานการณ์โรคไข้เลือดออก จ.ยโสธร ณ 21 พ.ค.59</vt:lpstr>
      <vt:lpstr>ตำบลที่ควบคุมโรคไม่ได้ภายใน 28 วัน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สถานการณ์โรคไข้เลือดออก จ.ยโสธร ณ 21 พ.ค.59</dc:title>
  <dc:creator>hitech</dc:creator>
  <cp:lastModifiedBy>hitech</cp:lastModifiedBy>
  <cp:revision>7</cp:revision>
  <dcterms:created xsi:type="dcterms:W3CDTF">2016-05-23T04:35:07Z</dcterms:created>
  <dcterms:modified xsi:type="dcterms:W3CDTF">2016-05-23T06:47:36Z</dcterms:modified>
</cp:coreProperties>
</file>